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2" r:id="rId1"/>
  </p:sldMasterIdLst>
  <p:sldIdLst>
    <p:sldId id="256" r:id="rId2"/>
    <p:sldId id="262" r:id="rId3"/>
    <p:sldId id="264" r:id="rId4"/>
    <p:sldId id="261" r:id="rId5"/>
    <p:sldId id="265" r:id="rId6"/>
    <p:sldId id="271" r:id="rId7"/>
    <p:sldId id="258" r:id="rId8"/>
    <p:sldId id="268" r:id="rId9"/>
    <p:sldId id="269" r:id="rId10"/>
    <p:sldId id="272" r:id="rId11"/>
  </p:sldIdLst>
  <p:sldSz cx="12192000" cy="6858000"/>
  <p:notesSz cx="6858000" cy="9144000"/>
  <p:embeddedFontLst>
    <p:embeddedFont>
      <p:font typeface="Montserrat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Medium" panose="020B0604020202020204" charset="-52"/>
      <p:regular r:id="rId17"/>
    </p:embeddedFont>
    <p:embeddedFont>
      <p:font typeface="Bahnschrift Light SemiCondensed" panose="020B0502040204020203" pitchFamily="3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 autoAdjust="0"/>
  </p:normalViewPr>
  <p:slideViewPr>
    <p:cSldViewPr snapToGrid="0" showGuides="1">
      <p:cViewPr varScale="1">
        <p:scale>
          <a:sx n="99" d="100"/>
          <a:sy n="99" d="100"/>
        </p:scale>
        <p:origin x="216" y="72"/>
      </p:cViewPr>
      <p:guideLst>
        <p:guide orient="horz" pos="43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вопрос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F6-4C53-914C-652E7EE1CF6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F6-4C53-914C-652E7EE1CF6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F6-4C53-914C-652E7EE1CF63}"/>
              </c:ext>
            </c:extLst>
          </c:dPt>
          <c:dLbls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Первый год</c:v>
                </c:pt>
                <c:pt idx="1">
                  <c:v>Второй год</c:v>
                </c:pt>
                <c:pt idx="2">
                  <c:v>Более двух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F6-4C53-914C-652E7EE1CF6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Второй вопрос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D7-4CA0-A84A-340D42F3882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D7-4CA0-A84A-340D42F3882E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D7-4CA0-A84A-340D42F3882E}"/>
              </c:ext>
            </c:extLst>
          </c:dPt>
          <c:dLbls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Возможно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2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D7-4CA0-A84A-340D42F3882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 вопрос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5-4114-898A-500107F547D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65-4114-898A-500107F547D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65-4114-898A-500107F547DC}"/>
              </c:ext>
            </c:extLst>
          </c:dPt>
          <c:dLbls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Возможно</c:v>
                </c:pt>
                <c:pt idx="2">
                  <c:v>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5-4114-898A-500107F547D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j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37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8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34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7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3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9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5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3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C699-92D9-4A48-A26F-9FED03AEDFA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1CDC-C2BF-417C-8F54-35F0EACD1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7423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3.wdp"/><Relationship Id="rId7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Кормилин Александр Денисович,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класс, МАОУ “ОЦ №5 г. Челябинска”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Дорохова Мария Александровна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информатики МАОУ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 №5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Челябинска”</a:t>
            </a:r>
          </a:p>
          <a:p>
            <a:pPr algn="r"/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Челябинск, 2024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26667" r="13310" b="48705"/>
          <a:stretch>
            <a:fillRect/>
          </a:stretch>
        </p:blipFill>
        <p:spPr>
          <a:xfrm>
            <a:off x="1622764" y="1828801"/>
            <a:ext cx="8946472" cy="1688978"/>
          </a:xfrm>
          <a:custGeom>
            <a:avLst/>
            <a:gdLst>
              <a:gd name="connsiteX0" fmla="*/ 271588 w 8946472"/>
              <a:gd name="connsiteY0" fmla="*/ 0 h 1688978"/>
              <a:gd name="connsiteX1" fmla="*/ 8674884 w 8946472"/>
              <a:gd name="connsiteY1" fmla="*/ 0 h 1688978"/>
              <a:gd name="connsiteX2" fmla="*/ 8946472 w 8946472"/>
              <a:gd name="connsiteY2" fmla="*/ 271588 h 1688978"/>
              <a:gd name="connsiteX3" fmla="*/ 8946472 w 8946472"/>
              <a:gd name="connsiteY3" fmla="*/ 1417390 h 1688978"/>
              <a:gd name="connsiteX4" fmla="*/ 8674884 w 8946472"/>
              <a:gd name="connsiteY4" fmla="*/ 1688978 h 1688978"/>
              <a:gd name="connsiteX5" fmla="*/ 271588 w 8946472"/>
              <a:gd name="connsiteY5" fmla="*/ 1688978 h 1688978"/>
              <a:gd name="connsiteX6" fmla="*/ 0 w 8946472"/>
              <a:gd name="connsiteY6" fmla="*/ 1417390 h 1688978"/>
              <a:gd name="connsiteX7" fmla="*/ 0 w 8946472"/>
              <a:gd name="connsiteY7" fmla="*/ 271588 h 1688978"/>
              <a:gd name="connsiteX8" fmla="*/ 271588 w 8946472"/>
              <a:gd name="connsiteY8" fmla="*/ 0 h 168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46472" h="1688978">
                <a:moveTo>
                  <a:pt x="271588" y="0"/>
                </a:moveTo>
                <a:lnTo>
                  <a:pt x="8674884" y="0"/>
                </a:lnTo>
                <a:cubicBezTo>
                  <a:pt x="8824878" y="0"/>
                  <a:pt x="8946472" y="121594"/>
                  <a:pt x="8946472" y="271588"/>
                </a:cubicBezTo>
                <a:lnTo>
                  <a:pt x="8946472" y="1417390"/>
                </a:lnTo>
                <a:cubicBezTo>
                  <a:pt x="8946472" y="1567384"/>
                  <a:pt x="8824878" y="1688978"/>
                  <a:pt x="8674884" y="1688978"/>
                </a:cubicBezTo>
                <a:lnTo>
                  <a:pt x="271588" y="1688978"/>
                </a:lnTo>
                <a:cubicBezTo>
                  <a:pt x="121594" y="1688978"/>
                  <a:pt x="0" y="1567384"/>
                  <a:pt x="0" y="1417390"/>
                </a:cubicBezTo>
                <a:lnTo>
                  <a:pt x="0" y="271588"/>
                </a:lnTo>
                <a:cubicBezTo>
                  <a:pt x="0" y="121594"/>
                  <a:pt x="121594" y="0"/>
                  <a:pt x="271588" y="0"/>
                </a:cubicBezTo>
                <a:close/>
              </a:path>
            </a:pathLst>
          </a:custGeom>
          <a:effectLst>
            <a:outerShdw blurRad="190500" dist="635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22764" y="2011570"/>
            <a:ext cx="8946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Bahnschrift Light SemiCondensed" panose="020B0502040204020203" pitchFamily="34" charset="0"/>
              </a:rPr>
              <a:t>Прикладной проект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ru-RU" sz="3600" dirty="0" smtClean="0">
                <a:solidFill>
                  <a:schemeClr val="accent2"/>
                </a:solidFill>
                <a:latin typeface="+mj-lt"/>
              </a:rPr>
              <a:t>Интерактивная карта ОЦ</a:t>
            </a:r>
            <a:r>
              <a:rPr lang="en-US" sz="36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3600" dirty="0" smtClean="0">
                <a:solidFill>
                  <a:schemeClr val="accent2"/>
                </a:solidFill>
                <a:latin typeface="+mj-lt"/>
              </a:rPr>
              <a:t>№5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”</a:t>
            </a:r>
            <a:endParaRPr lang="ru-RU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01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884"/>
          <a:stretch>
            <a:fillRect/>
          </a:stretch>
        </p:blipFill>
        <p:spPr>
          <a:xfrm>
            <a:off x="407989" y="368299"/>
            <a:ext cx="1007999" cy="1011239"/>
          </a:xfrm>
          <a:custGeom>
            <a:avLst/>
            <a:gdLst>
              <a:gd name="connsiteX0" fmla="*/ 168003 w 1007999"/>
              <a:gd name="connsiteY0" fmla="*/ 0 h 1011239"/>
              <a:gd name="connsiteX1" fmla="*/ 839996 w 1007999"/>
              <a:gd name="connsiteY1" fmla="*/ 0 h 1011239"/>
              <a:gd name="connsiteX2" fmla="*/ 1007999 w 1007999"/>
              <a:gd name="connsiteY2" fmla="*/ 168003 h 1011239"/>
              <a:gd name="connsiteX3" fmla="*/ 1007999 w 1007999"/>
              <a:gd name="connsiteY3" fmla="*/ 843236 h 1011239"/>
              <a:gd name="connsiteX4" fmla="*/ 839996 w 1007999"/>
              <a:gd name="connsiteY4" fmla="*/ 1011239 h 1011239"/>
              <a:gd name="connsiteX5" fmla="*/ 168003 w 1007999"/>
              <a:gd name="connsiteY5" fmla="*/ 1011239 h 1011239"/>
              <a:gd name="connsiteX6" fmla="*/ 0 w 1007999"/>
              <a:gd name="connsiteY6" fmla="*/ 843236 h 1011239"/>
              <a:gd name="connsiteX7" fmla="*/ 0 w 1007999"/>
              <a:gd name="connsiteY7" fmla="*/ 168003 h 1011239"/>
              <a:gd name="connsiteX8" fmla="*/ 168003 w 1007999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999" h="1011239">
                <a:moveTo>
                  <a:pt x="168003" y="0"/>
                </a:moveTo>
                <a:lnTo>
                  <a:pt x="839996" y="0"/>
                </a:lnTo>
                <a:cubicBezTo>
                  <a:pt x="932781" y="0"/>
                  <a:pt x="1007999" y="75218"/>
                  <a:pt x="1007999" y="168003"/>
                </a:cubicBezTo>
                <a:lnTo>
                  <a:pt x="1007999" y="843236"/>
                </a:lnTo>
                <a:cubicBezTo>
                  <a:pt x="1007999" y="936021"/>
                  <a:pt x="932781" y="1011239"/>
                  <a:pt x="839996" y="1011239"/>
                </a:cubicBezTo>
                <a:lnTo>
                  <a:pt x="168003" y="1011239"/>
                </a:lnTo>
                <a:cubicBezTo>
                  <a:pt x="75218" y="1011239"/>
                  <a:pt x="0" y="936021"/>
                  <a:pt x="0" y="84323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278" r="3346" b="79977"/>
          <a:stretch>
            <a:fillRect/>
          </a:stretch>
        </p:blipFill>
        <p:spPr>
          <a:xfrm>
            <a:off x="1581151" y="365060"/>
            <a:ext cx="10202862" cy="1011239"/>
          </a:xfrm>
          <a:custGeom>
            <a:avLst/>
            <a:gdLst>
              <a:gd name="connsiteX0" fmla="*/ 168543 w 10202862"/>
              <a:gd name="connsiteY0" fmla="*/ 0 h 1011239"/>
              <a:gd name="connsiteX1" fmla="*/ 10034319 w 10202862"/>
              <a:gd name="connsiteY1" fmla="*/ 0 h 1011239"/>
              <a:gd name="connsiteX2" fmla="*/ 10202862 w 10202862"/>
              <a:gd name="connsiteY2" fmla="*/ 168543 h 1011239"/>
              <a:gd name="connsiteX3" fmla="*/ 10202862 w 10202862"/>
              <a:gd name="connsiteY3" fmla="*/ 842696 h 1011239"/>
              <a:gd name="connsiteX4" fmla="*/ 10034319 w 10202862"/>
              <a:gd name="connsiteY4" fmla="*/ 1011239 h 1011239"/>
              <a:gd name="connsiteX5" fmla="*/ 168543 w 10202862"/>
              <a:gd name="connsiteY5" fmla="*/ 1011239 h 1011239"/>
              <a:gd name="connsiteX6" fmla="*/ 0 w 10202862"/>
              <a:gd name="connsiteY6" fmla="*/ 842696 h 1011239"/>
              <a:gd name="connsiteX7" fmla="*/ 0 w 10202862"/>
              <a:gd name="connsiteY7" fmla="*/ 168543 h 1011239"/>
              <a:gd name="connsiteX8" fmla="*/ 168543 w 10202862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11239">
                <a:moveTo>
                  <a:pt x="168543" y="0"/>
                </a:moveTo>
                <a:lnTo>
                  <a:pt x="10034319" y="0"/>
                </a:lnTo>
                <a:cubicBezTo>
                  <a:pt x="10127403" y="0"/>
                  <a:pt x="10202862" y="75459"/>
                  <a:pt x="10202862" y="168543"/>
                </a:cubicBezTo>
                <a:lnTo>
                  <a:pt x="10202862" y="842696"/>
                </a:lnTo>
                <a:cubicBezTo>
                  <a:pt x="10202862" y="935780"/>
                  <a:pt x="10127403" y="1011239"/>
                  <a:pt x="10034319" y="1011239"/>
                </a:cubicBezTo>
                <a:lnTo>
                  <a:pt x="168543" y="1011239"/>
                </a:lnTo>
                <a:cubicBezTo>
                  <a:pt x="75459" y="1011239"/>
                  <a:pt x="0" y="935780"/>
                  <a:pt x="0" y="842696"/>
                </a:cubicBezTo>
                <a:lnTo>
                  <a:pt x="0" y="168543"/>
                </a:lnTo>
                <a:cubicBezTo>
                  <a:pt x="0" y="75459"/>
                  <a:pt x="75459" y="0"/>
                  <a:pt x="16854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Мобильное </a:t>
            </a:r>
            <a:r>
              <a:rPr lang="ru-RU" sz="4000" dirty="0" smtClean="0">
                <a:solidFill>
                  <a:schemeClr val="accent1"/>
                </a:solidFill>
              </a:rPr>
              <a:t>приложение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7" y="440088"/>
            <a:ext cx="861181" cy="8611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495"/>
            <a:ext cx="8294492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90488" y="4351336"/>
            <a:ext cx="12372975" cy="2506664"/>
            <a:chOff x="-85725" y="4456112"/>
            <a:chExt cx="12372975" cy="25066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85725" y="4456112"/>
              <a:ext cx="12372975" cy="25066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07988" y="5013326"/>
              <a:ext cx="4945062" cy="1330324"/>
              <a:chOff x="407988" y="5013326"/>
              <a:chExt cx="4945062" cy="13303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988" y="5013326"/>
                <a:ext cx="1330324" cy="133032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795661" y="5104953"/>
                <a:ext cx="35573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+mj-lt"/>
                  </a:rPr>
                  <a:t>Интерактивная карта ОЦ №5</a:t>
                </a:r>
                <a:endParaRPr lang="ru-RU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086600" y="5018087"/>
              <a:ext cx="4697413" cy="1325563"/>
              <a:chOff x="7086600" y="5018087"/>
              <a:chExt cx="4697413" cy="1325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086600" y="5228063"/>
                <a:ext cx="3276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chemeClr val="bg1"/>
                    </a:solidFill>
                  </a:rPr>
                  <a:t>Уже доступно в магазине приложений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RuStore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ru-RU" sz="1600" dirty="0">
                    <a:solidFill>
                      <a:schemeClr val="bg1"/>
                    </a:solidFill>
                  </a:rPr>
                  <a:t>для пользователей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Android.</a:t>
                </a: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10458450" y="5018087"/>
                <a:ext cx="1325563" cy="1325563"/>
                <a:chOff x="10334626" y="4895851"/>
                <a:chExt cx="1449388" cy="1449388"/>
              </a:xfrm>
            </p:grpSpPr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10334626" y="4895851"/>
                  <a:ext cx="1449388" cy="1449388"/>
                </a:xfrm>
                <a:prstGeom prst="roundRect">
                  <a:avLst>
                    <a:gd name="adj" fmla="val 875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97332" y="4958557"/>
                  <a:ext cx="1323975" cy="132397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213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3"/>
          <a:stretch>
            <a:fillRect/>
          </a:stretch>
        </p:blipFill>
        <p:spPr>
          <a:xfrm>
            <a:off x="0" y="6345238"/>
            <a:ext cx="12192000" cy="512762"/>
          </a:xfrm>
          <a:custGeom>
            <a:avLst/>
            <a:gdLst>
              <a:gd name="connsiteX0" fmla="*/ 0 w 12192000"/>
              <a:gd name="connsiteY0" fmla="*/ 0 h 512762"/>
              <a:gd name="connsiteX1" fmla="*/ 12192000 w 12192000"/>
              <a:gd name="connsiteY1" fmla="*/ 0 h 512762"/>
              <a:gd name="connsiteX2" fmla="*/ 12192000 w 12192000"/>
              <a:gd name="connsiteY2" fmla="*/ 512762 h 512762"/>
              <a:gd name="connsiteX3" fmla="*/ 0 w 12192000"/>
              <a:gd name="connsiteY3" fmla="*/ 512762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762">
                <a:moveTo>
                  <a:pt x="0" y="0"/>
                </a:moveTo>
                <a:lnTo>
                  <a:pt x="12192000" y="0"/>
                </a:lnTo>
                <a:lnTo>
                  <a:pt x="12192000" y="512762"/>
                </a:lnTo>
                <a:lnTo>
                  <a:pt x="0" y="512762"/>
                </a:lnTo>
                <a:close/>
              </a:path>
            </a:pathLst>
          </a:cu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3760" r="3346" b="33760"/>
          <a:stretch>
            <a:fillRect/>
          </a:stretch>
        </p:blipFill>
        <p:spPr>
          <a:xfrm>
            <a:off x="407989" y="2315230"/>
            <a:ext cx="11376025" cy="2227541"/>
          </a:xfrm>
          <a:custGeom>
            <a:avLst/>
            <a:gdLst>
              <a:gd name="connsiteX0" fmla="*/ 371264 w 11376025"/>
              <a:gd name="connsiteY0" fmla="*/ 0 h 2227541"/>
              <a:gd name="connsiteX1" fmla="*/ 11004761 w 11376025"/>
              <a:gd name="connsiteY1" fmla="*/ 0 h 2227541"/>
              <a:gd name="connsiteX2" fmla="*/ 11376025 w 11376025"/>
              <a:gd name="connsiteY2" fmla="*/ 371264 h 2227541"/>
              <a:gd name="connsiteX3" fmla="*/ 11376025 w 11376025"/>
              <a:gd name="connsiteY3" fmla="*/ 1856277 h 2227541"/>
              <a:gd name="connsiteX4" fmla="*/ 11004761 w 11376025"/>
              <a:gd name="connsiteY4" fmla="*/ 2227541 h 2227541"/>
              <a:gd name="connsiteX5" fmla="*/ 371264 w 11376025"/>
              <a:gd name="connsiteY5" fmla="*/ 2227541 h 2227541"/>
              <a:gd name="connsiteX6" fmla="*/ 0 w 11376025"/>
              <a:gd name="connsiteY6" fmla="*/ 1856277 h 2227541"/>
              <a:gd name="connsiteX7" fmla="*/ 0 w 11376025"/>
              <a:gd name="connsiteY7" fmla="*/ 371264 h 2227541"/>
              <a:gd name="connsiteX8" fmla="*/ 371264 w 11376025"/>
              <a:gd name="connsiteY8" fmla="*/ 0 h 222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6025" h="2227541">
                <a:moveTo>
                  <a:pt x="371264" y="0"/>
                </a:moveTo>
                <a:lnTo>
                  <a:pt x="11004761" y="0"/>
                </a:lnTo>
                <a:cubicBezTo>
                  <a:pt x="11209804" y="0"/>
                  <a:pt x="11376025" y="166221"/>
                  <a:pt x="11376025" y="371264"/>
                </a:cubicBezTo>
                <a:lnTo>
                  <a:pt x="11376025" y="1856277"/>
                </a:lnTo>
                <a:cubicBezTo>
                  <a:pt x="11376025" y="2061320"/>
                  <a:pt x="11209804" y="2227541"/>
                  <a:pt x="11004761" y="2227541"/>
                </a:cubicBezTo>
                <a:lnTo>
                  <a:pt x="371264" y="2227541"/>
                </a:lnTo>
                <a:cubicBezTo>
                  <a:pt x="166221" y="2227541"/>
                  <a:pt x="0" y="2061320"/>
                  <a:pt x="0" y="1856277"/>
                </a:cubicBezTo>
                <a:lnTo>
                  <a:pt x="0" y="371264"/>
                </a:lnTo>
                <a:cubicBezTo>
                  <a:pt x="0" y="166221"/>
                  <a:pt x="166221" y="0"/>
                  <a:pt x="371264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Графический объект 2" descr="Планшет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6918" y="447229"/>
            <a:ext cx="850138" cy="8501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Цель и задачи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>
            <a:stCxn id="33" idx="4"/>
            <a:endCxn id="32" idx="8"/>
          </p:cNvCxnSpPr>
          <p:nvPr/>
        </p:nvCxnSpPr>
        <p:spPr>
          <a:xfrm>
            <a:off x="2046410" y="3425375"/>
            <a:ext cx="7104183" cy="14068"/>
          </a:xfrm>
          <a:prstGeom prst="straightConnector1">
            <a:avLst/>
          </a:prstGeom>
          <a:ln w="5080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  <a:tileRect/>
            </a:gra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237543" y="2824090"/>
            <a:ext cx="2757699" cy="1209821"/>
          </a:xfrm>
          <a:custGeom>
            <a:avLst/>
            <a:gdLst>
              <a:gd name="connsiteX0" fmla="*/ 0 w 3508374"/>
              <a:gd name="connsiteY0" fmla="*/ 179920 h 1079499"/>
              <a:gd name="connsiteX1" fmla="*/ 179920 w 3508374"/>
              <a:gd name="connsiteY1" fmla="*/ 0 h 1079499"/>
              <a:gd name="connsiteX2" fmla="*/ 3328454 w 3508374"/>
              <a:gd name="connsiteY2" fmla="*/ 0 h 1079499"/>
              <a:gd name="connsiteX3" fmla="*/ 3508374 w 3508374"/>
              <a:gd name="connsiteY3" fmla="*/ 179920 h 1079499"/>
              <a:gd name="connsiteX4" fmla="*/ 3508374 w 3508374"/>
              <a:gd name="connsiteY4" fmla="*/ 899579 h 1079499"/>
              <a:gd name="connsiteX5" fmla="*/ 3328454 w 3508374"/>
              <a:gd name="connsiteY5" fmla="*/ 1079499 h 1079499"/>
              <a:gd name="connsiteX6" fmla="*/ 179920 w 3508374"/>
              <a:gd name="connsiteY6" fmla="*/ 1079499 h 1079499"/>
              <a:gd name="connsiteX7" fmla="*/ 0 w 3508374"/>
              <a:gd name="connsiteY7" fmla="*/ 899579 h 1079499"/>
              <a:gd name="connsiteX8" fmla="*/ 0 w 3508374"/>
              <a:gd name="connsiteY8" fmla="*/ 179920 h 1079499"/>
              <a:gd name="connsiteX0" fmla="*/ 2741 w 3511115"/>
              <a:gd name="connsiteY0" fmla="*/ 179920 h 1079499"/>
              <a:gd name="connsiteX1" fmla="*/ 182661 w 3511115"/>
              <a:gd name="connsiteY1" fmla="*/ 0 h 1079499"/>
              <a:gd name="connsiteX2" fmla="*/ 3331195 w 3511115"/>
              <a:gd name="connsiteY2" fmla="*/ 0 h 1079499"/>
              <a:gd name="connsiteX3" fmla="*/ 3511115 w 3511115"/>
              <a:gd name="connsiteY3" fmla="*/ 179920 h 1079499"/>
              <a:gd name="connsiteX4" fmla="*/ 3511115 w 3511115"/>
              <a:gd name="connsiteY4" fmla="*/ 899579 h 1079499"/>
              <a:gd name="connsiteX5" fmla="*/ 3331195 w 3511115"/>
              <a:gd name="connsiteY5" fmla="*/ 1079499 h 1079499"/>
              <a:gd name="connsiteX6" fmla="*/ 182661 w 3511115"/>
              <a:gd name="connsiteY6" fmla="*/ 1079499 h 1079499"/>
              <a:gd name="connsiteX7" fmla="*/ 2741 w 3511115"/>
              <a:gd name="connsiteY7" fmla="*/ 899579 h 1079499"/>
              <a:gd name="connsiteX8" fmla="*/ 0 w 3511115"/>
              <a:gd name="connsiteY8" fmla="*/ 549067 h 1079499"/>
              <a:gd name="connsiteX9" fmla="*/ 2741 w 3511115"/>
              <a:gd name="connsiteY9" fmla="*/ 179920 h 107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1115" h="1079499">
                <a:moveTo>
                  <a:pt x="2741" y="179920"/>
                </a:moveTo>
                <a:cubicBezTo>
                  <a:pt x="2741" y="80553"/>
                  <a:pt x="83294" y="0"/>
                  <a:pt x="182661" y="0"/>
                </a:cubicBezTo>
                <a:lnTo>
                  <a:pt x="3331195" y="0"/>
                </a:lnTo>
                <a:cubicBezTo>
                  <a:pt x="3430562" y="0"/>
                  <a:pt x="3511115" y="80553"/>
                  <a:pt x="3511115" y="179920"/>
                </a:cubicBezTo>
                <a:lnTo>
                  <a:pt x="3511115" y="899579"/>
                </a:lnTo>
                <a:cubicBezTo>
                  <a:pt x="3511115" y="998946"/>
                  <a:pt x="3430562" y="1079499"/>
                  <a:pt x="3331195" y="1079499"/>
                </a:cubicBezTo>
                <a:lnTo>
                  <a:pt x="182661" y="1079499"/>
                </a:lnTo>
                <a:cubicBezTo>
                  <a:pt x="83294" y="1079499"/>
                  <a:pt x="2741" y="998946"/>
                  <a:pt x="2741" y="899579"/>
                </a:cubicBezTo>
                <a:cubicBezTo>
                  <a:pt x="1827" y="782742"/>
                  <a:pt x="914" y="665904"/>
                  <a:pt x="0" y="549067"/>
                </a:cubicBezTo>
                <a:cubicBezTo>
                  <a:pt x="914" y="426018"/>
                  <a:pt x="1827" y="302969"/>
                  <a:pt x="2741" y="1799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kern="1200" dirty="0" smtClean="0">
                <a:latin typeface="+mj-lt"/>
              </a:rPr>
              <a:t>Разработать интерактивную карту ОЦ №5</a:t>
            </a:r>
            <a:endParaRPr lang="ru-RU" sz="1900" kern="1200" dirty="0">
              <a:latin typeface="+mj-lt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37543" y="2824090"/>
            <a:ext cx="1808867" cy="1209821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53651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0 w 2159000"/>
              <a:gd name="connsiteY9" fmla="*/ 179920 h 1079500"/>
              <a:gd name="connsiteX0" fmla="*/ 15397 w 2174397"/>
              <a:gd name="connsiteY0" fmla="*/ 179920 h 1079500"/>
              <a:gd name="connsiteX1" fmla="*/ 195317 w 2174397"/>
              <a:gd name="connsiteY1" fmla="*/ 0 h 1079500"/>
              <a:gd name="connsiteX2" fmla="*/ 1994477 w 2174397"/>
              <a:gd name="connsiteY2" fmla="*/ 0 h 1079500"/>
              <a:gd name="connsiteX3" fmla="*/ 2174397 w 2174397"/>
              <a:gd name="connsiteY3" fmla="*/ 179920 h 1079500"/>
              <a:gd name="connsiteX4" fmla="*/ 2174397 w 2174397"/>
              <a:gd name="connsiteY4" fmla="*/ 536515 h 1079500"/>
              <a:gd name="connsiteX5" fmla="*/ 2174397 w 2174397"/>
              <a:gd name="connsiteY5" fmla="*/ 899580 h 1079500"/>
              <a:gd name="connsiteX6" fmla="*/ 1994477 w 2174397"/>
              <a:gd name="connsiteY6" fmla="*/ 1079500 h 1079500"/>
              <a:gd name="connsiteX7" fmla="*/ 195317 w 2174397"/>
              <a:gd name="connsiteY7" fmla="*/ 1079500 h 1079500"/>
              <a:gd name="connsiteX8" fmla="*/ 15397 w 2174397"/>
              <a:gd name="connsiteY8" fmla="*/ 899580 h 1079500"/>
              <a:gd name="connsiteX9" fmla="*/ 0 w 2174397"/>
              <a:gd name="connsiteY9" fmla="*/ 542791 h 1079500"/>
              <a:gd name="connsiteX10" fmla="*/ 15397 w 2174397"/>
              <a:gd name="connsiteY10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53651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1394 w 2159000"/>
              <a:gd name="connsiteY9" fmla="*/ 542791 h 1079500"/>
              <a:gd name="connsiteX10" fmla="*/ 0 w 2159000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0" h="1079500">
                <a:moveTo>
                  <a:pt x="0" y="179920"/>
                </a:moveTo>
                <a:cubicBezTo>
                  <a:pt x="0" y="80553"/>
                  <a:pt x="80553" y="0"/>
                  <a:pt x="179920" y="0"/>
                </a:cubicBezTo>
                <a:lnTo>
                  <a:pt x="1979080" y="0"/>
                </a:lnTo>
                <a:cubicBezTo>
                  <a:pt x="2078447" y="0"/>
                  <a:pt x="2159000" y="80553"/>
                  <a:pt x="2159000" y="179920"/>
                </a:cubicBezTo>
                <a:lnTo>
                  <a:pt x="2159000" y="536515"/>
                </a:lnTo>
                <a:lnTo>
                  <a:pt x="2159000" y="899580"/>
                </a:lnTo>
                <a:cubicBezTo>
                  <a:pt x="2159000" y="998947"/>
                  <a:pt x="2078447" y="1079500"/>
                  <a:pt x="1979080" y="1079500"/>
                </a:cubicBezTo>
                <a:lnTo>
                  <a:pt x="179920" y="1079500"/>
                </a:lnTo>
                <a:cubicBezTo>
                  <a:pt x="80553" y="1079500"/>
                  <a:pt x="0" y="998947"/>
                  <a:pt x="0" y="899580"/>
                </a:cubicBezTo>
                <a:cubicBezTo>
                  <a:pt x="465" y="780650"/>
                  <a:pt x="929" y="661721"/>
                  <a:pt x="1394" y="542791"/>
                </a:cubicBezTo>
                <a:cubicBezTo>
                  <a:pt x="929" y="421834"/>
                  <a:pt x="465" y="300877"/>
                  <a:pt x="0" y="17992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Изучить электронные карты</a:t>
            </a:r>
            <a:endParaRPr lang="ru-RU" sz="1600" kern="1200" dirty="0">
              <a:latin typeface="+mj-lt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2489542" y="2099608"/>
            <a:ext cx="1662112" cy="1209821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47053 w 2159000"/>
              <a:gd name="connsiteY4" fmla="*/ 53023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0 w 2159000"/>
              <a:gd name="connsiteY9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0235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0235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6511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8212" h="1079500">
                <a:moveTo>
                  <a:pt x="9212" y="179920"/>
                </a:moveTo>
                <a:cubicBezTo>
                  <a:pt x="9212" y="80553"/>
                  <a:pt x="89765" y="0"/>
                  <a:pt x="189132" y="0"/>
                </a:cubicBezTo>
                <a:lnTo>
                  <a:pt x="1988292" y="0"/>
                </a:lnTo>
                <a:cubicBezTo>
                  <a:pt x="2087659" y="0"/>
                  <a:pt x="2168212" y="80553"/>
                  <a:pt x="2168212" y="179920"/>
                </a:cubicBezTo>
                <a:lnTo>
                  <a:pt x="2156265" y="536511"/>
                </a:lnTo>
                <a:lnTo>
                  <a:pt x="2168212" y="899580"/>
                </a:lnTo>
                <a:cubicBezTo>
                  <a:pt x="2168212" y="998947"/>
                  <a:pt x="2087659" y="1079500"/>
                  <a:pt x="1988292" y="1079500"/>
                </a:cubicBezTo>
                <a:lnTo>
                  <a:pt x="189132" y="1079500"/>
                </a:lnTo>
                <a:cubicBezTo>
                  <a:pt x="89765" y="1079500"/>
                  <a:pt x="9212" y="998947"/>
                  <a:pt x="9212" y="899580"/>
                </a:cubicBezTo>
                <a:lnTo>
                  <a:pt x="0" y="536511"/>
                </a:lnTo>
                <a:lnTo>
                  <a:pt x="9212" y="17992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Изучить мобильные приложения</a:t>
            </a:r>
            <a:endParaRPr lang="ru-RU" sz="1600" kern="1200" dirty="0">
              <a:latin typeface="+mj-lt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730244" y="3604850"/>
            <a:ext cx="1972308" cy="1209819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2314 w 2159000"/>
              <a:gd name="connsiteY8" fmla="*/ 536513 h 1079500"/>
              <a:gd name="connsiteX9" fmla="*/ 0 w 2159000"/>
              <a:gd name="connsiteY9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6312 w 2159000"/>
              <a:gd name="connsiteY4" fmla="*/ 549066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2314 w 2159000"/>
              <a:gd name="connsiteY9" fmla="*/ 536513 h 1079500"/>
              <a:gd name="connsiteX10" fmla="*/ 0 w 2159000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0" h="1079500">
                <a:moveTo>
                  <a:pt x="0" y="179920"/>
                </a:moveTo>
                <a:cubicBezTo>
                  <a:pt x="0" y="80553"/>
                  <a:pt x="80553" y="0"/>
                  <a:pt x="179920" y="0"/>
                </a:cubicBezTo>
                <a:lnTo>
                  <a:pt x="1979080" y="0"/>
                </a:lnTo>
                <a:cubicBezTo>
                  <a:pt x="2078447" y="0"/>
                  <a:pt x="2159000" y="80553"/>
                  <a:pt x="2159000" y="179920"/>
                </a:cubicBezTo>
                <a:lnTo>
                  <a:pt x="2156312" y="549066"/>
                </a:lnTo>
                <a:lnTo>
                  <a:pt x="2159000" y="899580"/>
                </a:lnTo>
                <a:cubicBezTo>
                  <a:pt x="2159000" y="998947"/>
                  <a:pt x="2078447" y="1079500"/>
                  <a:pt x="1979080" y="1079500"/>
                </a:cubicBezTo>
                <a:lnTo>
                  <a:pt x="179920" y="1079500"/>
                </a:lnTo>
                <a:cubicBezTo>
                  <a:pt x="80553" y="1079500"/>
                  <a:pt x="0" y="998947"/>
                  <a:pt x="0" y="899580"/>
                </a:cubicBezTo>
                <a:cubicBezTo>
                  <a:pt x="771" y="778558"/>
                  <a:pt x="1543" y="657535"/>
                  <a:pt x="2314" y="536513"/>
                </a:cubicBezTo>
                <a:cubicBezTo>
                  <a:pt x="1543" y="417649"/>
                  <a:pt x="771" y="298784"/>
                  <a:pt x="0" y="17992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Разработать мобильное приложение</a:t>
            </a:r>
            <a:endParaRPr lang="ru-RU" sz="1600" dirty="0">
              <a:latin typeface="+mj-lt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592663" y="2824090"/>
            <a:ext cx="1687414" cy="1209820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10200 w 2169200"/>
              <a:gd name="connsiteY0" fmla="*/ 179920 h 1079500"/>
              <a:gd name="connsiteX1" fmla="*/ 190120 w 2169200"/>
              <a:gd name="connsiteY1" fmla="*/ 0 h 1079500"/>
              <a:gd name="connsiteX2" fmla="*/ 1989280 w 2169200"/>
              <a:gd name="connsiteY2" fmla="*/ 0 h 1079500"/>
              <a:gd name="connsiteX3" fmla="*/ 2169200 w 2169200"/>
              <a:gd name="connsiteY3" fmla="*/ 179920 h 1079500"/>
              <a:gd name="connsiteX4" fmla="*/ 2169200 w 2169200"/>
              <a:gd name="connsiteY4" fmla="*/ 899580 h 1079500"/>
              <a:gd name="connsiteX5" fmla="*/ 1989280 w 2169200"/>
              <a:gd name="connsiteY5" fmla="*/ 1079500 h 1079500"/>
              <a:gd name="connsiteX6" fmla="*/ 190120 w 2169200"/>
              <a:gd name="connsiteY6" fmla="*/ 1079500 h 1079500"/>
              <a:gd name="connsiteX7" fmla="*/ 10200 w 2169200"/>
              <a:gd name="connsiteY7" fmla="*/ 899580 h 1079500"/>
              <a:gd name="connsiteX8" fmla="*/ 0 w 2169200"/>
              <a:gd name="connsiteY8" fmla="*/ 530240 h 1079500"/>
              <a:gd name="connsiteX9" fmla="*/ 10200 w 2169200"/>
              <a:gd name="connsiteY9" fmla="*/ 179920 h 1079500"/>
              <a:gd name="connsiteX0" fmla="*/ 10200 w 2171262"/>
              <a:gd name="connsiteY0" fmla="*/ 179920 h 1079500"/>
              <a:gd name="connsiteX1" fmla="*/ 190120 w 2171262"/>
              <a:gd name="connsiteY1" fmla="*/ 0 h 1079500"/>
              <a:gd name="connsiteX2" fmla="*/ 1989280 w 2171262"/>
              <a:gd name="connsiteY2" fmla="*/ 0 h 1079500"/>
              <a:gd name="connsiteX3" fmla="*/ 2169200 w 2171262"/>
              <a:gd name="connsiteY3" fmla="*/ 179920 h 1079500"/>
              <a:gd name="connsiteX4" fmla="*/ 2171262 w 2171262"/>
              <a:gd name="connsiteY4" fmla="*/ 536515 h 1079500"/>
              <a:gd name="connsiteX5" fmla="*/ 2169200 w 2171262"/>
              <a:gd name="connsiteY5" fmla="*/ 899580 h 1079500"/>
              <a:gd name="connsiteX6" fmla="*/ 1989280 w 2171262"/>
              <a:gd name="connsiteY6" fmla="*/ 1079500 h 1079500"/>
              <a:gd name="connsiteX7" fmla="*/ 190120 w 2171262"/>
              <a:gd name="connsiteY7" fmla="*/ 1079500 h 1079500"/>
              <a:gd name="connsiteX8" fmla="*/ 10200 w 2171262"/>
              <a:gd name="connsiteY8" fmla="*/ 899580 h 1079500"/>
              <a:gd name="connsiteX9" fmla="*/ 0 w 2171262"/>
              <a:gd name="connsiteY9" fmla="*/ 530240 h 1079500"/>
              <a:gd name="connsiteX10" fmla="*/ 10200 w 2171262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262" h="1079500">
                <a:moveTo>
                  <a:pt x="10200" y="179920"/>
                </a:moveTo>
                <a:cubicBezTo>
                  <a:pt x="10200" y="80553"/>
                  <a:pt x="90753" y="0"/>
                  <a:pt x="190120" y="0"/>
                </a:cubicBezTo>
                <a:lnTo>
                  <a:pt x="1989280" y="0"/>
                </a:lnTo>
                <a:cubicBezTo>
                  <a:pt x="2088647" y="0"/>
                  <a:pt x="2169200" y="80553"/>
                  <a:pt x="2169200" y="179920"/>
                </a:cubicBezTo>
                <a:cubicBezTo>
                  <a:pt x="2169887" y="298785"/>
                  <a:pt x="2170575" y="417650"/>
                  <a:pt x="2171262" y="536515"/>
                </a:cubicBezTo>
                <a:cubicBezTo>
                  <a:pt x="2170575" y="657537"/>
                  <a:pt x="2169887" y="778558"/>
                  <a:pt x="2169200" y="899580"/>
                </a:cubicBezTo>
                <a:cubicBezTo>
                  <a:pt x="2169200" y="998947"/>
                  <a:pt x="2088647" y="1079500"/>
                  <a:pt x="1989280" y="1079500"/>
                </a:cubicBezTo>
                <a:lnTo>
                  <a:pt x="190120" y="1079500"/>
                </a:lnTo>
                <a:cubicBezTo>
                  <a:pt x="90753" y="1079500"/>
                  <a:pt x="10200" y="998947"/>
                  <a:pt x="10200" y="899580"/>
                </a:cubicBezTo>
                <a:lnTo>
                  <a:pt x="0" y="530240"/>
                </a:lnTo>
                <a:lnTo>
                  <a:pt x="10200" y="17992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Создать карту школы</a:t>
            </a:r>
            <a:endParaRPr lang="ru-RU" sz="1600" kern="1200" dirty="0">
              <a:latin typeface="+mj-lt"/>
            </a:endParaRPr>
          </a:p>
        </p:txBody>
      </p:sp>
      <p:cxnSp>
        <p:nvCxnSpPr>
          <p:cNvPr id="37" name="Скругленная соединительная линия 36"/>
          <p:cNvCxnSpPr>
            <a:stCxn id="33" idx="4"/>
            <a:endCxn id="34" idx="9"/>
          </p:cNvCxnSpPr>
          <p:nvPr/>
        </p:nvCxnSpPr>
        <p:spPr>
          <a:xfrm flipV="1">
            <a:off x="2046410" y="2700888"/>
            <a:ext cx="443132" cy="724487"/>
          </a:xfrm>
          <a:prstGeom prst="curvedConnector3">
            <a:avLst>
              <a:gd name="adj1" fmla="val 3143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34" idx="4"/>
            <a:endCxn id="36" idx="9"/>
          </p:cNvCxnSpPr>
          <p:nvPr/>
        </p:nvCxnSpPr>
        <p:spPr>
          <a:xfrm>
            <a:off x="4142496" y="2700888"/>
            <a:ext cx="450167" cy="717454"/>
          </a:xfrm>
          <a:prstGeom prst="curvedConnector3">
            <a:avLst>
              <a:gd name="adj1" fmla="val 45367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36" idx="4"/>
            <a:endCxn id="35" idx="9"/>
          </p:cNvCxnSpPr>
          <p:nvPr/>
        </p:nvCxnSpPr>
        <p:spPr>
          <a:xfrm>
            <a:off x="6280077" y="3425374"/>
            <a:ext cx="452281" cy="780758"/>
          </a:xfrm>
          <a:prstGeom prst="curvedConnector3">
            <a:avLst>
              <a:gd name="adj1" fmla="val 43889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>
            <a:stCxn id="35" idx="4"/>
            <a:endCxn id="32" idx="8"/>
          </p:cNvCxnSpPr>
          <p:nvPr/>
        </p:nvCxnSpPr>
        <p:spPr>
          <a:xfrm flipV="1">
            <a:off x="8700096" y="3439443"/>
            <a:ext cx="450497" cy="780757"/>
          </a:xfrm>
          <a:prstGeom prst="curvedConnector3">
            <a:avLst>
              <a:gd name="adj1" fmla="val 28086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6345238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944935" y="6148197"/>
            <a:ext cx="394081" cy="39408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123557" y="6148197"/>
            <a:ext cx="394081" cy="39408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1" name="Овал 40"/>
          <p:cNvSpPr/>
          <p:nvPr/>
        </p:nvSpPr>
        <p:spPr>
          <a:xfrm>
            <a:off x="5238417" y="6148197"/>
            <a:ext cx="394081" cy="394081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7519357" y="6148197"/>
            <a:ext cx="394081" cy="394081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3" name="Овал 42"/>
          <p:cNvSpPr/>
          <p:nvPr/>
        </p:nvSpPr>
        <p:spPr>
          <a:xfrm>
            <a:off x="10135072" y="5950868"/>
            <a:ext cx="788739" cy="7887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Ц</a:t>
            </a:r>
            <a:endParaRPr lang="ru-RU" sz="2400" dirty="0">
              <a:latin typeface="+mj-lt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0" y="368300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18425 0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25 -2.96296E-6 L 0.35768 0 " pathEditMode="relative" rAng="0" ptsTypes="AA">
                                      <p:cBhvr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72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-2.96296E-6 L 0.53255 0.00046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255 0.00046 L 0.72982 0 " pathEditMode="relative" rAng="0" ptsTypes="AA">
                                      <p:cBhvr>
                                        <p:cTn id="4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3" grpId="0" animBg="1"/>
      <p:bldP spid="34" grpId="0" animBg="1"/>
      <p:bldP spid="35" grpId="0" animBg="1"/>
      <p:bldP spid="36" grpId="0" animBg="1"/>
      <p:bldP spid="29" grpId="0" animBg="1"/>
      <p:bldP spid="30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3"/>
          <a:stretch>
            <a:fillRect/>
          </a:stretch>
        </p:blipFill>
        <p:spPr>
          <a:xfrm>
            <a:off x="0" y="6345238"/>
            <a:ext cx="12192000" cy="512762"/>
          </a:xfrm>
          <a:custGeom>
            <a:avLst/>
            <a:gdLst>
              <a:gd name="connsiteX0" fmla="*/ 0 w 12192000"/>
              <a:gd name="connsiteY0" fmla="*/ 0 h 512762"/>
              <a:gd name="connsiteX1" fmla="*/ 12192000 w 12192000"/>
              <a:gd name="connsiteY1" fmla="*/ 0 h 512762"/>
              <a:gd name="connsiteX2" fmla="*/ 12192000 w 12192000"/>
              <a:gd name="connsiteY2" fmla="*/ 512762 h 512762"/>
              <a:gd name="connsiteX3" fmla="*/ 0 w 12192000"/>
              <a:gd name="connsiteY3" fmla="*/ 512762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762">
                <a:moveTo>
                  <a:pt x="0" y="0"/>
                </a:moveTo>
                <a:lnTo>
                  <a:pt x="12192000" y="0"/>
                </a:lnTo>
                <a:lnTo>
                  <a:pt x="12192000" y="512762"/>
                </a:lnTo>
                <a:lnTo>
                  <a:pt x="0" y="512762"/>
                </a:lnTo>
                <a:close/>
              </a:path>
            </a:pathLst>
          </a:cu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31538" r="15480" b="32059"/>
          <a:stretch>
            <a:fillRect/>
          </a:stretch>
        </p:blipFill>
        <p:spPr>
          <a:xfrm>
            <a:off x="1911309" y="2162843"/>
            <a:ext cx="8393393" cy="2496521"/>
          </a:xfrm>
          <a:custGeom>
            <a:avLst/>
            <a:gdLst>
              <a:gd name="connsiteX0" fmla="*/ 203666 w 8393393"/>
              <a:gd name="connsiteY0" fmla="*/ 0 h 2496521"/>
              <a:gd name="connsiteX1" fmla="*/ 8189727 w 8393393"/>
              <a:gd name="connsiteY1" fmla="*/ 0 h 2496521"/>
              <a:gd name="connsiteX2" fmla="*/ 8393393 w 8393393"/>
              <a:gd name="connsiteY2" fmla="*/ 203666 h 2496521"/>
              <a:gd name="connsiteX3" fmla="*/ 8393393 w 8393393"/>
              <a:gd name="connsiteY3" fmla="*/ 2292855 h 2496521"/>
              <a:gd name="connsiteX4" fmla="*/ 8189727 w 8393393"/>
              <a:gd name="connsiteY4" fmla="*/ 2496521 h 2496521"/>
              <a:gd name="connsiteX5" fmla="*/ 203666 w 8393393"/>
              <a:gd name="connsiteY5" fmla="*/ 2496521 h 2496521"/>
              <a:gd name="connsiteX6" fmla="*/ 0 w 8393393"/>
              <a:gd name="connsiteY6" fmla="*/ 2292855 h 2496521"/>
              <a:gd name="connsiteX7" fmla="*/ 0 w 8393393"/>
              <a:gd name="connsiteY7" fmla="*/ 203666 h 2496521"/>
              <a:gd name="connsiteX8" fmla="*/ 203666 w 8393393"/>
              <a:gd name="connsiteY8" fmla="*/ 0 h 249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93393" h="2496521">
                <a:moveTo>
                  <a:pt x="203666" y="0"/>
                </a:moveTo>
                <a:lnTo>
                  <a:pt x="8189727" y="0"/>
                </a:lnTo>
                <a:cubicBezTo>
                  <a:pt x="8302209" y="0"/>
                  <a:pt x="8393393" y="91184"/>
                  <a:pt x="8393393" y="203666"/>
                </a:cubicBezTo>
                <a:lnTo>
                  <a:pt x="8393393" y="2292855"/>
                </a:lnTo>
                <a:cubicBezTo>
                  <a:pt x="8393393" y="2405337"/>
                  <a:pt x="8302209" y="2496521"/>
                  <a:pt x="8189727" y="2496521"/>
                </a:cubicBezTo>
                <a:lnTo>
                  <a:pt x="203666" y="2496521"/>
                </a:lnTo>
                <a:cubicBezTo>
                  <a:pt x="91184" y="2496521"/>
                  <a:pt x="0" y="2405337"/>
                  <a:pt x="0" y="2292855"/>
                </a:cubicBezTo>
                <a:lnTo>
                  <a:pt x="0" y="203666"/>
                </a:lnTo>
                <a:cubicBezTo>
                  <a:pt x="0" y="91184"/>
                  <a:pt x="91184" y="0"/>
                  <a:pt x="203666" y="0"/>
                </a:cubicBezTo>
                <a:close/>
              </a:path>
            </a:pathLst>
          </a:custGeom>
        </p:spPr>
      </p:pic>
      <p:sp>
        <p:nvSpPr>
          <p:cNvPr id="12" name="Прямоугольник 11"/>
          <p:cNvSpPr/>
          <p:nvPr/>
        </p:nvSpPr>
        <p:spPr>
          <a:xfrm>
            <a:off x="1751985" y="2114186"/>
            <a:ext cx="8712039" cy="6697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Электронные карты, их </a:t>
            </a:r>
            <a:r>
              <a:rPr lang="ru-RU" sz="4000" dirty="0" smtClean="0">
                <a:solidFill>
                  <a:schemeClr val="accent2"/>
                </a:solidFill>
              </a:rPr>
              <a:t>виды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6" name="Графический объект 6" descr="Шаги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9169" y="469480"/>
            <a:ext cx="805635" cy="80563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11309" y="3163351"/>
            <a:ext cx="83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нтерактивные программно-зависимые карты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11309" y="4114636"/>
            <a:ext cx="8393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нтерактивные программно-независимые карты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11309" y="2212065"/>
            <a:ext cx="839339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Не 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нтерактивные программно-зависимые карты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345238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8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091 0.14398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14398 L -0.00091 0.28171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3"/>
          <a:stretch>
            <a:fillRect/>
          </a:stretch>
        </p:blipFill>
        <p:spPr>
          <a:xfrm>
            <a:off x="0" y="6345238"/>
            <a:ext cx="12192000" cy="512762"/>
          </a:xfrm>
          <a:custGeom>
            <a:avLst/>
            <a:gdLst>
              <a:gd name="connsiteX0" fmla="*/ 0 w 12192000"/>
              <a:gd name="connsiteY0" fmla="*/ 0 h 512762"/>
              <a:gd name="connsiteX1" fmla="*/ 12192000 w 12192000"/>
              <a:gd name="connsiteY1" fmla="*/ 0 h 512762"/>
              <a:gd name="connsiteX2" fmla="*/ 12192000 w 12192000"/>
              <a:gd name="connsiteY2" fmla="*/ 512762 h 512762"/>
              <a:gd name="connsiteX3" fmla="*/ 0 w 12192000"/>
              <a:gd name="connsiteY3" fmla="*/ 512762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762">
                <a:moveTo>
                  <a:pt x="0" y="0"/>
                </a:moveTo>
                <a:lnTo>
                  <a:pt x="12192000" y="0"/>
                </a:lnTo>
                <a:lnTo>
                  <a:pt x="12192000" y="512762"/>
                </a:lnTo>
                <a:lnTo>
                  <a:pt x="0" y="512762"/>
                </a:lnTo>
                <a:close/>
              </a:path>
            </a:pathLst>
          </a:cu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884"/>
          <a:stretch>
            <a:fillRect/>
          </a:stretch>
        </p:blipFill>
        <p:spPr>
          <a:xfrm>
            <a:off x="407989" y="368299"/>
            <a:ext cx="1007999" cy="1011239"/>
          </a:xfrm>
          <a:custGeom>
            <a:avLst/>
            <a:gdLst>
              <a:gd name="connsiteX0" fmla="*/ 168003 w 1007999"/>
              <a:gd name="connsiteY0" fmla="*/ 0 h 1011239"/>
              <a:gd name="connsiteX1" fmla="*/ 839996 w 1007999"/>
              <a:gd name="connsiteY1" fmla="*/ 0 h 1011239"/>
              <a:gd name="connsiteX2" fmla="*/ 1007999 w 1007999"/>
              <a:gd name="connsiteY2" fmla="*/ 168003 h 1011239"/>
              <a:gd name="connsiteX3" fmla="*/ 1007999 w 1007999"/>
              <a:gd name="connsiteY3" fmla="*/ 843236 h 1011239"/>
              <a:gd name="connsiteX4" fmla="*/ 839996 w 1007999"/>
              <a:gd name="connsiteY4" fmla="*/ 1011239 h 1011239"/>
              <a:gd name="connsiteX5" fmla="*/ 168003 w 1007999"/>
              <a:gd name="connsiteY5" fmla="*/ 1011239 h 1011239"/>
              <a:gd name="connsiteX6" fmla="*/ 0 w 1007999"/>
              <a:gd name="connsiteY6" fmla="*/ 843236 h 1011239"/>
              <a:gd name="connsiteX7" fmla="*/ 0 w 1007999"/>
              <a:gd name="connsiteY7" fmla="*/ 168003 h 1011239"/>
              <a:gd name="connsiteX8" fmla="*/ 168003 w 1007999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999" h="1011239">
                <a:moveTo>
                  <a:pt x="168003" y="0"/>
                </a:moveTo>
                <a:lnTo>
                  <a:pt x="839996" y="0"/>
                </a:lnTo>
                <a:cubicBezTo>
                  <a:pt x="932781" y="0"/>
                  <a:pt x="1007999" y="75218"/>
                  <a:pt x="1007999" y="168003"/>
                </a:cubicBezTo>
                <a:lnTo>
                  <a:pt x="1007999" y="843236"/>
                </a:lnTo>
                <a:cubicBezTo>
                  <a:pt x="1007999" y="936021"/>
                  <a:pt x="932781" y="1011239"/>
                  <a:pt x="839996" y="1011239"/>
                </a:cubicBezTo>
                <a:lnTo>
                  <a:pt x="168003" y="1011239"/>
                </a:lnTo>
                <a:cubicBezTo>
                  <a:pt x="75218" y="1011239"/>
                  <a:pt x="0" y="936021"/>
                  <a:pt x="0" y="84323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278" r="3346" b="79977"/>
          <a:stretch>
            <a:fillRect/>
          </a:stretch>
        </p:blipFill>
        <p:spPr>
          <a:xfrm>
            <a:off x="1581151" y="365060"/>
            <a:ext cx="10202862" cy="1011239"/>
          </a:xfrm>
          <a:custGeom>
            <a:avLst/>
            <a:gdLst>
              <a:gd name="connsiteX0" fmla="*/ 168543 w 10202862"/>
              <a:gd name="connsiteY0" fmla="*/ 0 h 1011239"/>
              <a:gd name="connsiteX1" fmla="*/ 10034319 w 10202862"/>
              <a:gd name="connsiteY1" fmla="*/ 0 h 1011239"/>
              <a:gd name="connsiteX2" fmla="*/ 10202862 w 10202862"/>
              <a:gd name="connsiteY2" fmla="*/ 168543 h 1011239"/>
              <a:gd name="connsiteX3" fmla="*/ 10202862 w 10202862"/>
              <a:gd name="connsiteY3" fmla="*/ 842696 h 1011239"/>
              <a:gd name="connsiteX4" fmla="*/ 10034319 w 10202862"/>
              <a:gd name="connsiteY4" fmla="*/ 1011239 h 1011239"/>
              <a:gd name="connsiteX5" fmla="*/ 168543 w 10202862"/>
              <a:gd name="connsiteY5" fmla="*/ 1011239 h 1011239"/>
              <a:gd name="connsiteX6" fmla="*/ 0 w 10202862"/>
              <a:gd name="connsiteY6" fmla="*/ 842696 h 1011239"/>
              <a:gd name="connsiteX7" fmla="*/ 0 w 10202862"/>
              <a:gd name="connsiteY7" fmla="*/ 168543 h 1011239"/>
              <a:gd name="connsiteX8" fmla="*/ 168543 w 10202862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11239">
                <a:moveTo>
                  <a:pt x="168543" y="0"/>
                </a:moveTo>
                <a:lnTo>
                  <a:pt x="10034319" y="0"/>
                </a:lnTo>
                <a:cubicBezTo>
                  <a:pt x="10127403" y="0"/>
                  <a:pt x="10202862" y="75459"/>
                  <a:pt x="10202862" y="168543"/>
                </a:cubicBezTo>
                <a:lnTo>
                  <a:pt x="10202862" y="842696"/>
                </a:lnTo>
                <a:cubicBezTo>
                  <a:pt x="10202862" y="935780"/>
                  <a:pt x="10127403" y="1011239"/>
                  <a:pt x="10034319" y="1011239"/>
                </a:cubicBezTo>
                <a:lnTo>
                  <a:pt x="168543" y="1011239"/>
                </a:lnTo>
                <a:cubicBezTo>
                  <a:pt x="75459" y="1011239"/>
                  <a:pt x="0" y="935780"/>
                  <a:pt x="0" y="842696"/>
                </a:cubicBezTo>
                <a:lnTo>
                  <a:pt x="0" y="168543"/>
                </a:lnTo>
                <a:cubicBezTo>
                  <a:pt x="0" y="75459"/>
                  <a:pt x="75459" y="0"/>
                  <a:pt x="16854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Результаты </a:t>
            </a:r>
            <a:r>
              <a:rPr lang="ru-RU" sz="4000" dirty="0" smtClean="0">
                <a:solidFill>
                  <a:schemeClr val="accent6"/>
                </a:solidFill>
              </a:rPr>
              <a:t>опроса</a:t>
            </a:r>
            <a:endParaRPr lang="ru-RU" sz="4000" dirty="0">
              <a:solidFill>
                <a:schemeClr val="accent6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52387" y="516630"/>
            <a:ext cx="719202" cy="719202"/>
            <a:chOff x="576199" y="518355"/>
            <a:chExt cx="719202" cy="719202"/>
          </a:xfrm>
        </p:grpSpPr>
        <p:sp>
          <p:nvSpPr>
            <p:cNvPr id="18" name="Овал 17"/>
            <p:cNvSpPr/>
            <p:nvPr/>
          </p:nvSpPr>
          <p:spPr bwMode="white">
            <a:xfrm>
              <a:off x="576199" y="518355"/>
              <a:ext cx="719202" cy="719202"/>
            </a:xfrm>
            <a:prstGeom prst="ellips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18" idx="0"/>
            </p:cNvCxnSpPr>
            <p:nvPr/>
          </p:nvCxnSpPr>
          <p:spPr bwMode="white">
            <a:xfrm>
              <a:off x="935800" y="518355"/>
              <a:ext cx="8078" cy="36454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8" idx="6"/>
            </p:cNvCxnSpPr>
            <p:nvPr/>
          </p:nvCxnSpPr>
          <p:spPr bwMode="white">
            <a:xfrm flipH="1">
              <a:off x="943879" y="877956"/>
              <a:ext cx="351522" cy="493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8" idx="5"/>
            </p:cNvCxnSpPr>
            <p:nvPr/>
          </p:nvCxnSpPr>
          <p:spPr bwMode="white">
            <a:xfrm flipH="1" flipV="1">
              <a:off x="935799" y="877956"/>
              <a:ext cx="254277" cy="25427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310876" y="1546135"/>
            <a:ext cx="3636276" cy="4479209"/>
            <a:chOff x="310876" y="1546135"/>
            <a:chExt cx="3636276" cy="4479209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5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26877" r="67625" b="9248"/>
            <a:stretch>
              <a:fillRect/>
            </a:stretch>
          </p:blipFill>
          <p:spPr>
            <a:xfrm>
              <a:off x="310876" y="1644730"/>
              <a:ext cx="3636276" cy="4380614"/>
            </a:xfrm>
            <a:custGeom>
              <a:avLst/>
              <a:gdLst>
                <a:gd name="connsiteX0" fmla="*/ 322538 w 3636276"/>
                <a:gd name="connsiteY0" fmla="*/ 0 h 4380614"/>
                <a:gd name="connsiteX1" fmla="*/ 3313738 w 3636276"/>
                <a:gd name="connsiteY1" fmla="*/ 0 h 4380614"/>
                <a:gd name="connsiteX2" fmla="*/ 3636276 w 3636276"/>
                <a:gd name="connsiteY2" fmla="*/ 322538 h 4380614"/>
                <a:gd name="connsiteX3" fmla="*/ 3636276 w 3636276"/>
                <a:gd name="connsiteY3" fmla="*/ 4058076 h 4380614"/>
                <a:gd name="connsiteX4" fmla="*/ 3313738 w 3636276"/>
                <a:gd name="connsiteY4" fmla="*/ 4380614 h 4380614"/>
                <a:gd name="connsiteX5" fmla="*/ 322538 w 3636276"/>
                <a:gd name="connsiteY5" fmla="*/ 4380614 h 4380614"/>
                <a:gd name="connsiteX6" fmla="*/ 0 w 3636276"/>
                <a:gd name="connsiteY6" fmla="*/ 4058076 h 4380614"/>
                <a:gd name="connsiteX7" fmla="*/ 0 w 3636276"/>
                <a:gd name="connsiteY7" fmla="*/ 322538 h 4380614"/>
                <a:gd name="connsiteX8" fmla="*/ 322538 w 3636276"/>
                <a:gd name="connsiteY8" fmla="*/ 0 h 43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6276" h="4380614">
                  <a:moveTo>
                    <a:pt x="322538" y="0"/>
                  </a:moveTo>
                  <a:lnTo>
                    <a:pt x="3313738" y="0"/>
                  </a:lnTo>
                  <a:cubicBezTo>
                    <a:pt x="3491871" y="0"/>
                    <a:pt x="3636276" y="144405"/>
                    <a:pt x="3636276" y="322538"/>
                  </a:cubicBezTo>
                  <a:lnTo>
                    <a:pt x="3636276" y="4058076"/>
                  </a:lnTo>
                  <a:cubicBezTo>
                    <a:pt x="3636276" y="4236209"/>
                    <a:pt x="3491871" y="4380614"/>
                    <a:pt x="3313738" y="4380614"/>
                  </a:cubicBezTo>
                  <a:lnTo>
                    <a:pt x="322538" y="4380614"/>
                  </a:lnTo>
                  <a:cubicBezTo>
                    <a:pt x="144405" y="4380614"/>
                    <a:pt x="0" y="4236209"/>
                    <a:pt x="0" y="4058076"/>
                  </a:cubicBezTo>
                  <a:lnTo>
                    <a:pt x="0" y="322538"/>
                  </a:lnTo>
                  <a:cubicBezTo>
                    <a:pt x="0" y="144405"/>
                    <a:pt x="144405" y="0"/>
                    <a:pt x="322538" y="0"/>
                  </a:cubicBezTo>
                  <a:close/>
                </a:path>
              </a:pathLst>
            </a:custGeom>
            <a:noFill/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32" name="Объект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07628427"/>
                </p:ext>
              </p:extLst>
            </p:nvPr>
          </p:nvGraphicFramePr>
          <p:xfrm>
            <a:off x="310876" y="1546135"/>
            <a:ext cx="3636276" cy="4344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4" name="Группа 3"/>
          <p:cNvGrpSpPr/>
          <p:nvPr/>
        </p:nvGrpSpPr>
        <p:grpSpPr>
          <a:xfrm>
            <a:off x="4277862" y="1546135"/>
            <a:ext cx="3636276" cy="4471479"/>
            <a:chOff x="4277862" y="1546135"/>
            <a:chExt cx="3636276" cy="447147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5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7" t="26764" r="35087" b="9360"/>
            <a:stretch>
              <a:fillRect/>
            </a:stretch>
          </p:blipFill>
          <p:spPr>
            <a:xfrm>
              <a:off x="4277862" y="1637000"/>
              <a:ext cx="3636276" cy="4380614"/>
            </a:xfrm>
            <a:custGeom>
              <a:avLst/>
              <a:gdLst>
                <a:gd name="connsiteX0" fmla="*/ 322538 w 3636276"/>
                <a:gd name="connsiteY0" fmla="*/ 0 h 4380614"/>
                <a:gd name="connsiteX1" fmla="*/ 3313738 w 3636276"/>
                <a:gd name="connsiteY1" fmla="*/ 0 h 4380614"/>
                <a:gd name="connsiteX2" fmla="*/ 3636276 w 3636276"/>
                <a:gd name="connsiteY2" fmla="*/ 322538 h 4380614"/>
                <a:gd name="connsiteX3" fmla="*/ 3636276 w 3636276"/>
                <a:gd name="connsiteY3" fmla="*/ 4058076 h 4380614"/>
                <a:gd name="connsiteX4" fmla="*/ 3313738 w 3636276"/>
                <a:gd name="connsiteY4" fmla="*/ 4380614 h 4380614"/>
                <a:gd name="connsiteX5" fmla="*/ 322538 w 3636276"/>
                <a:gd name="connsiteY5" fmla="*/ 4380614 h 4380614"/>
                <a:gd name="connsiteX6" fmla="*/ 0 w 3636276"/>
                <a:gd name="connsiteY6" fmla="*/ 4058076 h 4380614"/>
                <a:gd name="connsiteX7" fmla="*/ 0 w 3636276"/>
                <a:gd name="connsiteY7" fmla="*/ 322538 h 4380614"/>
                <a:gd name="connsiteX8" fmla="*/ 322538 w 3636276"/>
                <a:gd name="connsiteY8" fmla="*/ 0 h 43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6276" h="4380614">
                  <a:moveTo>
                    <a:pt x="322538" y="0"/>
                  </a:moveTo>
                  <a:lnTo>
                    <a:pt x="3313738" y="0"/>
                  </a:lnTo>
                  <a:cubicBezTo>
                    <a:pt x="3491871" y="0"/>
                    <a:pt x="3636276" y="144405"/>
                    <a:pt x="3636276" y="322538"/>
                  </a:cubicBezTo>
                  <a:lnTo>
                    <a:pt x="3636276" y="4058076"/>
                  </a:lnTo>
                  <a:cubicBezTo>
                    <a:pt x="3636276" y="4236209"/>
                    <a:pt x="3491871" y="4380614"/>
                    <a:pt x="3313738" y="4380614"/>
                  </a:cubicBezTo>
                  <a:lnTo>
                    <a:pt x="322538" y="4380614"/>
                  </a:lnTo>
                  <a:cubicBezTo>
                    <a:pt x="144405" y="4380614"/>
                    <a:pt x="0" y="4236209"/>
                    <a:pt x="0" y="4058076"/>
                  </a:cubicBezTo>
                  <a:lnTo>
                    <a:pt x="0" y="322538"/>
                  </a:lnTo>
                  <a:cubicBezTo>
                    <a:pt x="0" y="144405"/>
                    <a:pt x="144405" y="0"/>
                    <a:pt x="322538" y="0"/>
                  </a:cubicBezTo>
                  <a:close/>
                </a:path>
              </a:pathLst>
            </a:custGeom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33" name="Объект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1806831"/>
                </p:ext>
              </p:extLst>
            </p:nvPr>
          </p:nvGraphicFramePr>
          <p:xfrm>
            <a:off x="4277862" y="1546135"/>
            <a:ext cx="3636276" cy="4344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grpSp>
        <p:nvGrpSpPr>
          <p:cNvPr id="6" name="Группа 5"/>
          <p:cNvGrpSpPr/>
          <p:nvPr/>
        </p:nvGrpSpPr>
        <p:grpSpPr>
          <a:xfrm>
            <a:off x="8244848" y="1546135"/>
            <a:ext cx="3636276" cy="4471479"/>
            <a:chOff x="8244848" y="1546135"/>
            <a:chExt cx="3636276" cy="4471479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15"/>
                      </a14:imgEffect>
                      <a14:imgEffect>
                        <a14:brightnessContrast bright="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25" t="26764" r="2550" b="9360"/>
            <a:stretch>
              <a:fillRect/>
            </a:stretch>
          </p:blipFill>
          <p:spPr>
            <a:xfrm>
              <a:off x="8244848" y="1637000"/>
              <a:ext cx="3636276" cy="4380614"/>
            </a:xfrm>
            <a:custGeom>
              <a:avLst/>
              <a:gdLst>
                <a:gd name="connsiteX0" fmla="*/ 322538 w 3636276"/>
                <a:gd name="connsiteY0" fmla="*/ 0 h 4380614"/>
                <a:gd name="connsiteX1" fmla="*/ 3313738 w 3636276"/>
                <a:gd name="connsiteY1" fmla="*/ 0 h 4380614"/>
                <a:gd name="connsiteX2" fmla="*/ 3636276 w 3636276"/>
                <a:gd name="connsiteY2" fmla="*/ 322538 h 4380614"/>
                <a:gd name="connsiteX3" fmla="*/ 3636276 w 3636276"/>
                <a:gd name="connsiteY3" fmla="*/ 4058076 h 4380614"/>
                <a:gd name="connsiteX4" fmla="*/ 3313738 w 3636276"/>
                <a:gd name="connsiteY4" fmla="*/ 4380614 h 4380614"/>
                <a:gd name="connsiteX5" fmla="*/ 322538 w 3636276"/>
                <a:gd name="connsiteY5" fmla="*/ 4380614 h 4380614"/>
                <a:gd name="connsiteX6" fmla="*/ 0 w 3636276"/>
                <a:gd name="connsiteY6" fmla="*/ 4058076 h 4380614"/>
                <a:gd name="connsiteX7" fmla="*/ 0 w 3636276"/>
                <a:gd name="connsiteY7" fmla="*/ 322538 h 4380614"/>
                <a:gd name="connsiteX8" fmla="*/ 322538 w 3636276"/>
                <a:gd name="connsiteY8" fmla="*/ 0 h 438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6276" h="4380614">
                  <a:moveTo>
                    <a:pt x="322538" y="0"/>
                  </a:moveTo>
                  <a:lnTo>
                    <a:pt x="3313738" y="0"/>
                  </a:lnTo>
                  <a:cubicBezTo>
                    <a:pt x="3491871" y="0"/>
                    <a:pt x="3636276" y="144405"/>
                    <a:pt x="3636276" y="322538"/>
                  </a:cubicBezTo>
                  <a:lnTo>
                    <a:pt x="3636276" y="4058076"/>
                  </a:lnTo>
                  <a:cubicBezTo>
                    <a:pt x="3636276" y="4236209"/>
                    <a:pt x="3491871" y="4380614"/>
                    <a:pt x="3313738" y="4380614"/>
                  </a:cubicBezTo>
                  <a:lnTo>
                    <a:pt x="322538" y="4380614"/>
                  </a:lnTo>
                  <a:cubicBezTo>
                    <a:pt x="144405" y="4380614"/>
                    <a:pt x="0" y="4236209"/>
                    <a:pt x="0" y="4058076"/>
                  </a:cubicBezTo>
                  <a:lnTo>
                    <a:pt x="0" y="322538"/>
                  </a:lnTo>
                  <a:cubicBezTo>
                    <a:pt x="0" y="144405"/>
                    <a:pt x="144405" y="0"/>
                    <a:pt x="322538" y="0"/>
                  </a:cubicBezTo>
                  <a:close/>
                </a:path>
              </a:pathLst>
            </a:custGeom>
            <a:effectLst>
              <a:outerShdw blurRad="127000" dist="38100" dir="5400000" algn="t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34" name="Объект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31602659"/>
                </p:ext>
              </p:extLst>
            </p:nvPr>
          </p:nvGraphicFramePr>
          <p:xfrm>
            <a:off x="8244848" y="1546135"/>
            <a:ext cx="3636276" cy="43445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cxnSp>
        <p:nvCxnSpPr>
          <p:cNvPr id="3" name="Прямая соединительная линия 2"/>
          <p:cNvCxnSpPr/>
          <p:nvPr/>
        </p:nvCxnSpPr>
        <p:spPr>
          <a:xfrm>
            <a:off x="0" y="6345238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67553" y="6310853"/>
            <a:ext cx="2922922" cy="7307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32539 -2.96296E-6 " pathEditMode="relative" rAng="0" ptsTypes="AA">
                                      <p:cBhvr>
                                        <p:cTn id="1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39 -2.96296E-6 L 0.6487 -2.96296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3"/>
          <a:stretch>
            <a:fillRect/>
          </a:stretch>
        </p:blipFill>
        <p:spPr>
          <a:xfrm>
            <a:off x="0" y="6345238"/>
            <a:ext cx="12192000" cy="512762"/>
          </a:xfrm>
          <a:custGeom>
            <a:avLst/>
            <a:gdLst>
              <a:gd name="connsiteX0" fmla="*/ 0 w 12192000"/>
              <a:gd name="connsiteY0" fmla="*/ 0 h 512762"/>
              <a:gd name="connsiteX1" fmla="*/ 12192000 w 12192000"/>
              <a:gd name="connsiteY1" fmla="*/ 0 h 512762"/>
              <a:gd name="connsiteX2" fmla="*/ 12192000 w 12192000"/>
              <a:gd name="connsiteY2" fmla="*/ 512762 h 512762"/>
              <a:gd name="connsiteX3" fmla="*/ 0 w 12192000"/>
              <a:gd name="connsiteY3" fmla="*/ 512762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762">
                <a:moveTo>
                  <a:pt x="0" y="0"/>
                </a:moveTo>
                <a:lnTo>
                  <a:pt x="12192000" y="0"/>
                </a:lnTo>
                <a:lnTo>
                  <a:pt x="12192000" y="512762"/>
                </a:lnTo>
                <a:lnTo>
                  <a:pt x="0" y="512762"/>
                </a:lnTo>
                <a:close/>
              </a:path>
            </a:pathLst>
          </a:cu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Сравнительный анализ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0" y="6345238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5" y="561228"/>
            <a:ext cx="779663" cy="6221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23228" r="14266" b="9685"/>
          <a:stretch>
            <a:fillRect/>
          </a:stretch>
        </p:blipFill>
        <p:spPr>
          <a:xfrm>
            <a:off x="1739264" y="1526356"/>
            <a:ext cx="8713471" cy="4600877"/>
          </a:xfrm>
          <a:custGeom>
            <a:avLst/>
            <a:gdLst>
              <a:gd name="connsiteX0" fmla="*/ 234369 w 8713471"/>
              <a:gd name="connsiteY0" fmla="*/ 0 h 4600877"/>
              <a:gd name="connsiteX1" fmla="*/ 8479102 w 8713471"/>
              <a:gd name="connsiteY1" fmla="*/ 0 h 4600877"/>
              <a:gd name="connsiteX2" fmla="*/ 8713471 w 8713471"/>
              <a:gd name="connsiteY2" fmla="*/ 234369 h 4600877"/>
              <a:gd name="connsiteX3" fmla="*/ 8713471 w 8713471"/>
              <a:gd name="connsiteY3" fmla="*/ 4366508 h 4600877"/>
              <a:gd name="connsiteX4" fmla="*/ 8479102 w 8713471"/>
              <a:gd name="connsiteY4" fmla="*/ 4600877 h 4600877"/>
              <a:gd name="connsiteX5" fmla="*/ 234369 w 8713471"/>
              <a:gd name="connsiteY5" fmla="*/ 4600877 h 4600877"/>
              <a:gd name="connsiteX6" fmla="*/ 0 w 8713471"/>
              <a:gd name="connsiteY6" fmla="*/ 4366508 h 4600877"/>
              <a:gd name="connsiteX7" fmla="*/ 0 w 8713471"/>
              <a:gd name="connsiteY7" fmla="*/ 234369 h 4600877"/>
              <a:gd name="connsiteX8" fmla="*/ 234369 w 8713471"/>
              <a:gd name="connsiteY8" fmla="*/ 0 h 460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3471" h="4600877">
                <a:moveTo>
                  <a:pt x="234369" y="0"/>
                </a:moveTo>
                <a:lnTo>
                  <a:pt x="8479102" y="0"/>
                </a:lnTo>
                <a:cubicBezTo>
                  <a:pt x="8608540" y="0"/>
                  <a:pt x="8713471" y="104931"/>
                  <a:pt x="8713471" y="234369"/>
                </a:cubicBezTo>
                <a:lnTo>
                  <a:pt x="8713471" y="4366508"/>
                </a:lnTo>
                <a:cubicBezTo>
                  <a:pt x="8713471" y="4495946"/>
                  <a:pt x="8608540" y="4600877"/>
                  <a:pt x="8479102" y="4600877"/>
                </a:cubicBezTo>
                <a:lnTo>
                  <a:pt x="234369" y="4600877"/>
                </a:lnTo>
                <a:cubicBezTo>
                  <a:pt x="104931" y="4600877"/>
                  <a:pt x="0" y="4495946"/>
                  <a:pt x="0" y="4366508"/>
                </a:cubicBezTo>
                <a:lnTo>
                  <a:pt x="0" y="234369"/>
                </a:lnTo>
                <a:cubicBezTo>
                  <a:pt x="0" y="104931"/>
                  <a:pt x="104931" y="0"/>
                  <a:pt x="234369" y="0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218324"/>
              </p:ext>
            </p:extLst>
          </p:nvPr>
        </p:nvGraphicFramePr>
        <p:xfrm>
          <a:off x="1839073" y="1704377"/>
          <a:ext cx="8513852" cy="4244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7021">
                  <a:extLst>
                    <a:ext uri="{9D8B030D-6E8A-4147-A177-3AD203B41FA5}">
                      <a16:colId xmlns:a16="http://schemas.microsoft.com/office/drawing/2014/main" val="150632352"/>
                    </a:ext>
                  </a:extLst>
                </a:gridCol>
                <a:gridCol w="2140989">
                  <a:extLst>
                    <a:ext uri="{9D8B030D-6E8A-4147-A177-3AD203B41FA5}">
                      <a16:colId xmlns:a16="http://schemas.microsoft.com/office/drawing/2014/main" val="1067665497"/>
                    </a:ext>
                  </a:extLst>
                </a:gridCol>
                <a:gridCol w="2291316">
                  <a:extLst>
                    <a:ext uri="{9D8B030D-6E8A-4147-A177-3AD203B41FA5}">
                      <a16:colId xmlns:a16="http://schemas.microsoft.com/office/drawing/2014/main" val="4131598830"/>
                    </a:ext>
                  </a:extLst>
                </a:gridCol>
                <a:gridCol w="2094526">
                  <a:extLst>
                    <a:ext uri="{9D8B030D-6E8A-4147-A177-3AD203B41FA5}">
                      <a16:colId xmlns:a16="http://schemas.microsoft.com/office/drawing/2014/main" val="2763741105"/>
                    </a:ext>
                  </a:extLst>
                </a:gridCol>
              </a:tblGrid>
              <a:tr h="33958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Объект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Параметр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accent2"/>
                          </a:solidFill>
                          <a:effectLst/>
                          <a:latin typeface="+mj-lt"/>
                        </a:rPr>
                        <a:t>Интерактивная карта 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ОЦ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№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Эвакуационные планы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ОЦ №5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accent4"/>
                          </a:solidFill>
                          <a:effectLst/>
                          <a:latin typeface="+mj-lt"/>
                        </a:rPr>
                        <a:t>Яндекс карты</a:t>
                      </a:r>
                      <a:endParaRPr lang="ru-RU" sz="1000" b="0" dirty="0">
                        <a:solidFill>
                          <a:schemeClr val="accent4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358462"/>
                  </a:ext>
                </a:extLst>
              </a:tr>
              <a:tr h="15281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Информативность (в рамках ОЦ №5)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Расширена по сравнению с не интерактивными видами карт, обладает скрытой информацией. Имеет нумерацию кабинетов ОЦ №5.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Ограничена масштабом карты и графической информацией, представленной непосредственно на самой карте. Не содержит нумерацию кабинетов.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Расширена по сравнению с не интерактивными видами карт, обладает скрытой информацией.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Не содержит внутренних помещений ОЦ №5.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69094"/>
                  </a:ext>
                </a:extLst>
              </a:tr>
              <a:tr h="11885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Удобство использования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Может быть использована в любом месте и в любое время.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Привязана к определенным местам школы и может быть использована только при нахождении человека в ОЦ №5.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Может быть использована в любом месте и в любое время.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100434"/>
                  </a:ext>
                </a:extLst>
              </a:tr>
              <a:tr h="8489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Сложность чтения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Низкая: не содержит лишней информации.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Высокая: огромное количество различных обозначений и другой информации.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Средняя: имеет умеренное количество другой информации.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718875"/>
                  </a:ext>
                </a:extLst>
              </a:tr>
              <a:tr h="3395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Функциональность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Не ограничена.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Ограничена.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Не ограничена.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306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5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884"/>
          <a:stretch>
            <a:fillRect/>
          </a:stretch>
        </p:blipFill>
        <p:spPr>
          <a:xfrm>
            <a:off x="407989" y="368299"/>
            <a:ext cx="1007999" cy="1011239"/>
          </a:xfrm>
          <a:custGeom>
            <a:avLst/>
            <a:gdLst>
              <a:gd name="connsiteX0" fmla="*/ 168003 w 1007999"/>
              <a:gd name="connsiteY0" fmla="*/ 0 h 1011239"/>
              <a:gd name="connsiteX1" fmla="*/ 839996 w 1007999"/>
              <a:gd name="connsiteY1" fmla="*/ 0 h 1011239"/>
              <a:gd name="connsiteX2" fmla="*/ 1007999 w 1007999"/>
              <a:gd name="connsiteY2" fmla="*/ 168003 h 1011239"/>
              <a:gd name="connsiteX3" fmla="*/ 1007999 w 1007999"/>
              <a:gd name="connsiteY3" fmla="*/ 843236 h 1011239"/>
              <a:gd name="connsiteX4" fmla="*/ 839996 w 1007999"/>
              <a:gd name="connsiteY4" fmla="*/ 1011239 h 1011239"/>
              <a:gd name="connsiteX5" fmla="*/ 168003 w 1007999"/>
              <a:gd name="connsiteY5" fmla="*/ 1011239 h 1011239"/>
              <a:gd name="connsiteX6" fmla="*/ 0 w 1007999"/>
              <a:gd name="connsiteY6" fmla="*/ 843236 h 1011239"/>
              <a:gd name="connsiteX7" fmla="*/ 0 w 1007999"/>
              <a:gd name="connsiteY7" fmla="*/ 168003 h 1011239"/>
              <a:gd name="connsiteX8" fmla="*/ 168003 w 1007999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999" h="1011239">
                <a:moveTo>
                  <a:pt x="168003" y="0"/>
                </a:moveTo>
                <a:lnTo>
                  <a:pt x="839996" y="0"/>
                </a:lnTo>
                <a:cubicBezTo>
                  <a:pt x="932781" y="0"/>
                  <a:pt x="1007999" y="75218"/>
                  <a:pt x="1007999" y="168003"/>
                </a:cubicBezTo>
                <a:lnTo>
                  <a:pt x="1007999" y="843236"/>
                </a:lnTo>
                <a:cubicBezTo>
                  <a:pt x="1007999" y="936021"/>
                  <a:pt x="932781" y="1011239"/>
                  <a:pt x="839996" y="1011239"/>
                </a:cubicBezTo>
                <a:lnTo>
                  <a:pt x="168003" y="1011239"/>
                </a:lnTo>
                <a:cubicBezTo>
                  <a:pt x="75218" y="1011239"/>
                  <a:pt x="0" y="936021"/>
                  <a:pt x="0" y="84323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278" r="3346" b="79977"/>
          <a:stretch>
            <a:fillRect/>
          </a:stretch>
        </p:blipFill>
        <p:spPr>
          <a:xfrm>
            <a:off x="1581151" y="365060"/>
            <a:ext cx="10202862" cy="1011239"/>
          </a:xfrm>
          <a:custGeom>
            <a:avLst/>
            <a:gdLst>
              <a:gd name="connsiteX0" fmla="*/ 168543 w 10202862"/>
              <a:gd name="connsiteY0" fmla="*/ 0 h 1011239"/>
              <a:gd name="connsiteX1" fmla="*/ 10034319 w 10202862"/>
              <a:gd name="connsiteY1" fmla="*/ 0 h 1011239"/>
              <a:gd name="connsiteX2" fmla="*/ 10202862 w 10202862"/>
              <a:gd name="connsiteY2" fmla="*/ 168543 h 1011239"/>
              <a:gd name="connsiteX3" fmla="*/ 10202862 w 10202862"/>
              <a:gd name="connsiteY3" fmla="*/ 842696 h 1011239"/>
              <a:gd name="connsiteX4" fmla="*/ 10034319 w 10202862"/>
              <a:gd name="connsiteY4" fmla="*/ 1011239 h 1011239"/>
              <a:gd name="connsiteX5" fmla="*/ 168543 w 10202862"/>
              <a:gd name="connsiteY5" fmla="*/ 1011239 h 1011239"/>
              <a:gd name="connsiteX6" fmla="*/ 0 w 10202862"/>
              <a:gd name="connsiteY6" fmla="*/ 842696 h 1011239"/>
              <a:gd name="connsiteX7" fmla="*/ 0 w 10202862"/>
              <a:gd name="connsiteY7" fmla="*/ 168543 h 1011239"/>
              <a:gd name="connsiteX8" fmla="*/ 168543 w 10202862"/>
              <a:gd name="connsiteY8" fmla="*/ 0 h 101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11239">
                <a:moveTo>
                  <a:pt x="168543" y="0"/>
                </a:moveTo>
                <a:lnTo>
                  <a:pt x="10034319" y="0"/>
                </a:lnTo>
                <a:cubicBezTo>
                  <a:pt x="10127403" y="0"/>
                  <a:pt x="10202862" y="75459"/>
                  <a:pt x="10202862" y="168543"/>
                </a:cubicBezTo>
                <a:lnTo>
                  <a:pt x="10202862" y="842696"/>
                </a:lnTo>
                <a:cubicBezTo>
                  <a:pt x="10202862" y="935780"/>
                  <a:pt x="10127403" y="1011239"/>
                  <a:pt x="10034319" y="1011239"/>
                </a:cubicBezTo>
                <a:lnTo>
                  <a:pt x="168543" y="1011239"/>
                </a:lnTo>
                <a:cubicBezTo>
                  <a:pt x="75459" y="1011239"/>
                  <a:pt x="0" y="935780"/>
                  <a:pt x="0" y="842696"/>
                </a:cubicBezTo>
                <a:lnTo>
                  <a:pt x="0" y="168543"/>
                </a:lnTo>
                <a:cubicBezTo>
                  <a:pt x="0" y="75459"/>
                  <a:pt x="75459" y="0"/>
                  <a:pt x="16854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Мобильное </a:t>
            </a:r>
            <a:r>
              <a:rPr lang="ru-RU" sz="4000" dirty="0" smtClean="0">
                <a:solidFill>
                  <a:schemeClr val="accent1"/>
                </a:solidFill>
              </a:rPr>
              <a:t>приложение</a:t>
            </a:r>
            <a:endParaRPr lang="ru-RU" sz="4000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7" y="440088"/>
            <a:ext cx="861181" cy="8611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63"/>
            <a:ext cx="8294492" cy="685800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-90488" y="6345238"/>
            <a:ext cx="12372975" cy="2506664"/>
            <a:chOff x="-85725" y="4456112"/>
            <a:chExt cx="12372975" cy="250666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85725" y="4456112"/>
              <a:ext cx="12372975" cy="25066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407988" y="5013326"/>
              <a:ext cx="4945062" cy="1330324"/>
              <a:chOff x="407988" y="5013326"/>
              <a:chExt cx="4945062" cy="13303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988" y="5013326"/>
                <a:ext cx="1330324" cy="1330324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795661" y="5104953"/>
                <a:ext cx="35573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+mj-lt"/>
                  </a:rPr>
                  <a:t>Интерактивная карта ОЦ №5</a:t>
                </a:r>
                <a:endParaRPr lang="ru-RU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7086600" y="5018087"/>
              <a:ext cx="4697413" cy="1325563"/>
              <a:chOff x="7086600" y="5018087"/>
              <a:chExt cx="4697413" cy="13255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086600" y="5228063"/>
                <a:ext cx="3276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600" dirty="0">
                    <a:solidFill>
                      <a:schemeClr val="bg1"/>
                    </a:solidFill>
                  </a:rPr>
                  <a:t>Уже доступно в магазине приложений </a:t>
                </a:r>
                <a:r>
                  <a:rPr lang="en-US" sz="1600" dirty="0" err="1">
                    <a:solidFill>
                      <a:schemeClr val="accent1"/>
                    </a:solidFill>
                  </a:rPr>
                  <a:t>RuStore</a:t>
                </a:r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ru-RU" sz="1600" dirty="0">
                    <a:solidFill>
                      <a:schemeClr val="bg1"/>
                    </a:solidFill>
                  </a:rPr>
                  <a:t>для пользователей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>Android.</a:t>
                </a:r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10458450" y="5018087"/>
                <a:ext cx="1325563" cy="1325563"/>
                <a:chOff x="10334626" y="4895851"/>
                <a:chExt cx="1449388" cy="1449388"/>
              </a:xfrm>
            </p:grpSpPr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10334626" y="4895851"/>
                  <a:ext cx="1449388" cy="1449388"/>
                </a:xfrm>
                <a:prstGeom prst="roundRect">
                  <a:avLst>
                    <a:gd name="adj" fmla="val 8753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97332" y="4958557"/>
                  <a:ext cx="1323975" cy="132397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5794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-0.28981 " pathEditMode="relative" rAng="0" ptsTypes="AA">
                                      <p:cBhvr>
                                        <p:cTn id="12" dur="1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4.16667E-6 -0.22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2523"/>
          <a:stretch>
            <a:fillRect/>
          </a:stretch>
        </p:blipFill>
        <p:spPr>
          <a:xfrm>
            <a:off x="0" y="6345238"/>
            <a:ext cx="12192000" cy="512762"/>
          </a:xfrm>
          <a:custGeom>
            <a:avLst/>
            <a:gdLst>
              <a:gd name="connsiteX0" fmla="*/ 0 w 12192000"/>
              <a:gd name="connsiteY0" fmla="*/ 0 h 512762"/>
              <a:gd name="connsiteX1" fmla="*/ 12192000 w 12192000"/>
              <a:gd name="connsiteY1" fmla="*/ 0 h 512762"/>
              <a:gd name="connsiteX2" fmla="*/ 12192000 w 12192000"/>
              <a:gd name="connsiteY2" fmla="*/ 512762 h 512762"/>
              <a:gd name="connsiteX3" fmla="*/ 0 w 12192000"/>
              <a:gd name="connsiteY3" fmla="*/ 512762 h 51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12762">
                <a:moveTo>
                  <a:pt x="0" y="0"/>
                </a:moveTo>
                <a:lnTo>
                  <a:pt x="12192000" y="0"/>
                </a:lnTo>
                <a:lnTo>
                  <a:pt x="12192000" y="512762"/>
                </a:lnTo>
                <a:lnTo>
                  <a:pt x="0" y="512762"/>
                </a:lnTo>
                <a:close/>
              </a:path>
            </a:pathLst>
          </a:cu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33760" r="3346" b="33760"/>
          <a:stretch>
            <a:fillRect/>
          </a:stretch>
        </p:blipFill>
        <p:spPr>
          <a:xfrm>
            <a:off x="407989" y="2315230"/>
            <a:ext cx="11376025" cy="2227541"/>
          </a:xfrm>
          <a:custGeom>
            <a:avLst/>
            <a:gdLst>
              <a:gd name="connsiteX0" fmla="*/ 371264 w 11376025"/>
              <a:gd name="connsiteY0" fmla="*/ 0 h 2227541"/>
              <a:gd name="connsiteX1" fmla="*/ 11004761 w 11376025"/>
              <a:gd name="connsiteY1" fmla="*/ 0 h 2227541"/>
              <a:gd name="connsiteX2" fmla="*/ 11376025 w 11376025"/>
              <a:gd name="connsiteY2" fmla="*/ 371264 h 2227541"/>
              <a:gd name="connsiteX3" fmla="*/ 11376025 w 11376025"/>
              <a:gd name="connsiteY3" fmla="*/ 1856277 h 2227541"/>
              <a:gd name="connsiteX4" fmla="*/ 11004761 w 11376025"/>
              <a:gd name="connsiteY4" fmla="*/ 2227541 h 2227541"/>
              <a:gd name="connsiteX5" fmla="*/ 371264 w 11376025"/>
              <a:gd name="connsiteY5" fmla="*/ 2227541 h 2227541"/>
              <a:gd name="connsiteX6" fmla="*/ 0 w 11376025"/>
              <a:gd name="connsiteY6" fmla="*/ 1856277 h 2227541"/>
              <a:gd name="connsiteX7" fmla="*/ 0 w 11376025"/>
              <a:gd name="connsiteY7" fmla="*/ 371264 h 2227541"/>
              <a:gd name="connsiteX8" fmla="*/ 371264 w 11376025"/>
              <a:gd name="connsiteY8" fmla="*/ 0 h 222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76025" h="2227541">
                <a:moveTo>
                  <a:pt x="371264" y="0"/>
                </a:moveTo>
                <a:lnTo>
                  <a:pt x="11004761" y="0"/>
                </a:lnTo>
                <a:cubicBezTo>
                  <a:pt x="11209804" y="0"/>
                  <a:pt x="11376025" y="166221"/>
                  <a:pt x="11376025" y="371264"/>
                </a:cubicBezTo>
                <a:lnTo>
                  <a:pt x="11376025" y="1856277"/>
                </a:lnTo>
                <a:cubicBezTo>
                  <a:pt x="11376025" y="2061320"/>
                  <a:pt x="11209804" y="2227541"/>
                  <a:pt x="11004761" y="2227541"/>
                </a:cubicBezTo>
                <a:lnTo>
                  <a:pt x="371264" y="2227541"/>
                </a:lnTo>
                <a:cubicBezTo>
                  <a:pt x="166221" y="2227541"/>
                  <a:pt x="0" y="2061320"/>
                  <a:pt x="0" y="1856277"/>
                </a:cubicBezTo>
                <a:lnTo>
                  <a:pt x="0" y="371264"/>
                </a:lnTo>
                <a:cubicBezTo>
                  <a:pt x="0" y="166221"/>
                  <a:pt x="166221" y="0"/>
                  <a:pt x="371264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Графический объект 2" descr="Планшет">
            <a:extLst>
              <a:ext uri="{FF2B5EF4-FFF2-40B4-BE49-F238E27FC236}">
                <a16:creationId xmlns:a16="http://schemas.microsoft.com/office/drawing/2014/main" id="{6919C957-53BE-4D79-9BA1-A263BA61FA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86918" y="447229"/>
            <a:ext cx="850138" cy="85013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Цель и задачи</a:t>
            </a:r>
            <a:endParaRPr lang="ru-RU" sz="4000" dirty="0">
              <a:solidFill>
                <a:schemeClr val="bg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21161" y="3540223"/>
            <a:ext cx="7104183" cy="14068"/>
          </a:xfrm>
          <a:prstGeom prst="straightConnector1">
            <a:avLst/>
          </a:prstGeom>
          <a:ln w="5080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  <a:tileRect/>
            </a:gradFill>
            <a:headEnd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9150593" y="2824090"/>
            <a:ext cx="2757699" cy="1209821"/>
          </a:xfrm>
          <a:custGeom>
            <a:avLst/>
            <a:gdLst>
              <a:gd name="connsiteX0" fmla="*/ 0 w 3508374"/>
              <a:gd name="connsiteY0" fmla="*/ 179920 h 1079499"/>
              <a:gd name="connsiteX1" fmla="*/ 179920 w 3508374"/>
              <a:gd name="connsiteY1" fmla="*/ 0 h 1079499"/>
              <a:gd name="connsiteX2" fmla="*/ 3328454 w 3508374"/>
              <a:gd name="connsiteY2" fmla="*/ 0 h 1079499"/>
              <a:gd name="connsiteX3" fmla="*/ 3508374 w 3508374"/>
              <a:gd name="connsiteY3" fmla="*/ 179920 h 1079499"/>
              <a:gd name="connsiteX4" fmla="*/ 3508374 w 3508374"/>
              <a:gd name="connsiteY4" fmla="*/ 899579 h 1079499"/>
              <a:gd name="connsiteX5" fmla="*/ 3328454 w 3508374"/>
              <a:gd name="connsiteY5" fmla="*/ 1079499 h 1079499"/>
              <a:gd name="connsiteX6" fmla="*/ 179920 w 3508374"/>
              <a:gd name="connsiteY6" fmla="*/ 1079499 h 1079499"/>
              <a:gd name="connsiteX7" fmla="*/ 0 w 3508374"/>
              <a:gd name="connsiteY7" fmla="*/ 899579 h 1079499"/>
              <a:gd name="connsiteX8" fmla="*/ 0 w 3508374"/>
              <a:gd name="connsiteY8" fmla="*/ 179920 h 1079499"/>
              <a:gd name="connsiteX0" fmla="*/ 2741 w 3511115"/>
              <a:gd name="connsiteY0" fmla="*/ 179920 h 1079499"/>
              <a:gd name="connsiteX1" fmla="*/ 182661 w 3511115"/>
              <a:gd name="connsiteY1" fmla="*/ 0 h 1079499"/>
              <a:gd name="connsiteX2" fmla="*/ 3331195 w 3511115"/>
              <a:gd name="connsiteY2" fmla="*/ 0 h 1079499"/>
              <a:gd name="connsiteX3" fmla="*/ 3511115 w 3511115"/>
              <a:gd name="connsiteY3" fmla="*/ 179920 h 1079499"/>
              <a:gd name="connsiteX4" fmla="*/ 3511115 w 3511115"/>
              <a:gd name="connsiteY4" fmla="*/ 899579 h 1079499"/>
              <a:gd name="connsiteX5" fmla="*/ 3331195 w 3511115"/>
              <a:gd name="connsiteY5" fmla="*/ 1079499 h 1079499"/>
              <a:gd name="connsiteX6" fmla="*/ 182661 w 3511115"/>
              <a:gd name="connsiteY6" fmla="*/ 1079499 h 1079499"/>
              <a:gd name="connsiteX7" fmla="*/ 2741 w 3511115"/>
              <a:gd name="connsiteY7" fmla="*/ 899579 h 1079499"/>
              <a:gd name="connsiteX8" fmla="*/ 0 w 3511115"/>
              <a:gd name="connsiteY8" fmla="*/ 549067 h 1079499"/>
              <a:gd name="connsiteX9" fmla="*/ 2741 w 3511115"/>
              <a:gd name="connsiteY9" fmla="*/ 179920 h 107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1115" h="1079499">
                <a:moveTo>
                  <a:pt x="2741" y="179920"/>
                </a:moveTo>
                <a:cubicBezTo>
                  <a:pt x="2741" y="80553"/>
                  <a:pt x="83294" y="0"/>
                  <a:pt x="182661" y="0"/>
                </a:cubicBezTo>
                <a:lnTo>
                  <a:pt x="3331195" y="0"/>
                </a:lnTo>
                <a:cubicBezTo>
                  <a:pt x="3430562" y="0"/>
                  <a:pt x="3511115" y="80553"/>
                  <a:pt x="3511115" y="179920"/>
                </a:cubicBezTo>
                <a:lnTo>
                  <a:pt x="3511115" y="899579"/>
                </a:lnTo>
                <a:cubicBezTo>
                  <a:pt x="3511115" y="998946"/>
                  <a:pt x="3430562" y="1079499"/>
                  <a:pt x="3331195" y="1079499"/>
                </a:cubicBezTo>
                <a:lnTo>
                  <a:pt x="182661" y="1079499"/>
                </a:lnTo>
                <a:cubicBezTo>
                  <a:pt x="83294" y="1079499"/>
                  <a:pt x="2741" y="998946"/>
                  <a:pt x="2741" y="899579"/>
                </a:cubicBezTo>
                <a:cubicBezTo>
                  <a:pt x="1827" y="782742"/>
                  <a:pt x="914" y="665904"/>
                  <a:pt x="0" y="549067"/>
                </a:cubicBezTo>
                <a:cubicBezTo>
                  <a:pt x="914" y="426018"/>
                  <a:pt x="1827" y="302969"/>
                  <a:pt x="2741" y="17992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900" kern="1200" dirty="0" smtClean="0">
                <a:latin typeface="+mj-lt"/>
              </a:rPr>
              <a:t>Разработать интерактивную карту ОЦ №5</a:t>
            </a:r>
            <a:endParaRPr lang="ru-RU" sz="1900" kern="1200" dirty="0">
              <a:latin typeface="+mj-lt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37543" y="2824090"/>
            <a:ext cx="1808867" cy="1209821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53651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0 w 2159000"/>
              <a:gd name="connsiteY9" fmla="*/ 179920 h 1079500"/>
              <a:gd name="connsiteX0" fmla="*/ 15397 w 2174397"/>
              <a:gd name="connsiteY0" fmla="*/ 179920 h 1079500"/>
              <a:gd name="connsiteX1" fmla="*/ 195317 w 2174397"/>
              <a:gd name="connsiteY1" fmla="*/ 0 h 1079500"/>
              <a:gd name="connsiteX2" fmla="*/ 1994477 w 2174397"/>
              <a:gd name="connsiteY2" fmla="*/ 0 h 1079500"/>
              <a:gd name="connsiteX3" fmla="*/ 2174397 w 2174397"/>
              <a:gd name="connsiteY3" fmla="*/ 179920 h 1079500"/>
              <a:gd name="connsiteX4" fmla="*/ 2174397 w 2174397"/>
              <a:gd name="connsiteY4" fmla="*/ 536515 h 1079500"/>
              <a:gd name="connsiteX5" fmla="*/ 2174397 w 2174397"/>
              <a:gd name="connsiteY5" fmla="*/ 899580 h 1079500"/>
              <a:gd name="connsiteX6" fmla="*/ 1994477 w 2174397"/>
              <a:gd name="connsiteY6" fmla="*/ 1079500 h 1079500"/>
              <a:gd name="connsiteX7" fmla="*/ 195317 w 2174397"/>
              <a:gd name="connsiteY7" fmla="*/ 1079500 h 1079500"/>
              <a:gd name="connsiteX8" fmla="*/ 15397 w 2174397"/>
              <a:gd name="connsiteY8" fmla="*/ 899580 h 1079500"/>
              <a:gd name="connsiteX9" fmla="*/ 0 w 2174397"/>
              <a:gd name="connsiteY9" fmla="*/ 542791 h 1079500"/>
              <a:gd name="connsiteX10" fmla="*/ 15397 w 2174397"/>
              <a:gd name="connsiteY10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53651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1394 w 2159000"/>
              <a:gd name="connsiteY9" fmla="*/ 542791 h 1079500"/>
              <a:gd name="connsiteX10" fmla="*/ 0 w 2159000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0" h="1079500">
                <a:moveTo>
                  <a:pt x="0" y="179920"/>
                </a:moveTo>
                <a:cubicBezTo>
                  <a:pt x="0" y="80553"/>
                  <a:pt x="80553" y="0"/>
                  <a:pt x="179920" y="0"/>
                </a:cubicBezTo>
                <a:lnTo>
                  <a:pt x="1979080" y="0"/>
                </a:lnTo>
                <a:cubicBezTo>
                  <a:pt x="2078447" y="0"/>
                  <a:pt x="2159000" y="80553"/>
                  <a:pt x="2159000" y="179920"/>
                </a:cubicBezTo>
                <a:lnTo>
                  <a:pt x="2159000" y="536515"/>
                </a:lnTo>
                <a:lnTo>
                  <a:pt x="2159000" y="899580"/>
                </a:lnTo>
                <a:cubicBezTo>
                  <a:pt x="2159000" y="998947"/>
                  <a:pt x="2078447" y="1079500"/>
                  <a:pt x="1979080" y="1079500"/>
                </a:cubicBezTo>
                <a:lnTo>
                  <a:pt x="179920" y="1079500"/>
                </a:lnTo>
                <a:cubicBezTo>
                  <a:pt x="80553" y="1079500"/>
                  <a:pt x="0" y="998947"/>
                  <a:pt x="0" y="899580"/>
                </a:cubicBezTo>
                <a:cubicBezTo>
                  <a:pt x="465" y="780650"/>
                  <a:pt x="929" y="661721"/>
                  <a:pt x="1394" y="542791"/>
                </a:cubicBezTo>
                <a:cubicBezTo>
                  <a:pt x="929" y="421834"/>
                  <a:pt x="465" y="300877"/>
                  <a:pt x="0" y="17992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1. Изучить электронные карты</a:t>
            </a:r>
            <a:endParaRPr lang="ru-RU" sz="1600" kern="1200" dirty="0">
              <a:latin typeface="+mj-lt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2489542" y="2099608"/>
            <a:ext cx="1662112" cy="1209821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47053 w 2159000"/>
              <a:gd name="connsiteY4" fmla="*/ 530235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0 w 2159000"/>
              <a:gd name="connsiteY9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0235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0235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  <a:gd name="connsiteX0" fmla="*/ 9212 w 2168212"/>
              <a:gd name="connsiteY0" fmla="*/ 179920 h 1079500"/>
              <a:gd name="connsiteX1" fmla="*/ 189132 w 2168212"/>
              <a:gd name="connsiteY1" fmla="*/ 0 h 1079500"/>
              <a:gd name="connsiteX2" fmla="*/ 1988292 w 2168212"/>
              <a:gd name="connsiteY2" fmla="*/ 0 h 1079500"/>
              <a:gd name="connsiteX3" fmla="*/ 2168212 w 2168212"/>
              <a:gd name="connsiteY3" fmla="*/ 179920 h 1079500"/>
              <a:gd name="connsiteX4" fmla="*/ 2156265 w 2168212"/>
              <a:gd name="connsiteY4" fmla="*/ 536511 h 1079500"/>
              <a:gd name="connsiteX5" fmla="*/ 2168212 w 2168212"/>
              <a:gd name="connsiteY5" fmla="*/ 899580 h 1079500"/>
              <a:gd name="connsiteX6" fmla="*/ 1988292 w 2168212"/>
              <a:gd name="connsiteY6" fmla="*/ 1079500 h 1079500"/>
              <a:gd name="connsiteX7" fmla="*/ 189132 w 2168212"/>
              <a:gd name="connsiteY7" fmla="*/ 1079500 h 1079500"/>
              <a:gd name="connsiteX8" fmla="*/ 9212 w 2168212"/>
              <a:gd name="connsiteY8" fmla="*/ 899580 h 1079500"/>
              <a:gd name="connsiteX9" fmla="*/ 0 w 2168212"/>
              <a:gd name="connsiteY9" fmla="*/ 536511 h 1079500"/>
              <a:gd name="connsiteX10" fmla="*/ 9212 w 2168212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8212" h="1079500">
                <a:moveTo>
                  <a:pt x="9212" y="179920"/>
                </a:moveTo>
                <a:cubicBezTo>
                  <a:pt x="9212" y="80553"/>
                  <a:pt x="89765" y="0"/>
                  <a:pt x="189132" y="0"/>
                </a:cubicBezTo>
                <a:lnTo>
                  <a:pt x="1988292" y="0"/>
                </a:lnTo>
                <a:cubicBezTo>
                  <a:pt x="2087659" y="0"/>
                  <a:pt x="2168212" y="80553"/>
                  <a:pt x="2168212" y="179920"/>
                </a:cubicBezTo>
                <a:lnTo>
                  <a:pt x="2156265" y="536511"/>
                </a:lnTo>
                <a:lnTo>
                  <a:pt x="2168212" y="899580"/>
                </a:lnTo>
                <a:cubicBezTo>
                  <a:pt x="2168212" y="998947"/>
                  <a:pt x="2087659" y="1079500"/>
                  <a:pt x="1988292" y="1079500"/>
                </a:cubicBezTo>
                <a:lnTo>
                  <a:pt x="189132" y="1079500"/>
                </a:lnTo>
                <a:cubicBezTo>
                  <a:pt x="89765" y="1079500"/>
                  <a:pt x="9212" y="998947"/>
                  <a:pt x="9212" y="899580"/>
                </a:cubicBezTo>
                <a:lnTo>
                  <a:pt x="0" y="536511"/>
                </a:lnTo>
                <a:lnTo>
                  <a:pt x="9212" y="17992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latin typeface="+mj-lt"/>
              </a:rPr>
              <a:t>2. Изучить мобильные приложения</a:t>
            </a:r>
            <a:endParaRPr lang="ru-RU" sz="1600" kern="1200" dirty="0">
              <a:latin typeface="+mj-lt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6730244" y="3604850"/>
            <a:ext cx="1972308" cy="1209819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2314 w 2159000"/>
              <a:gd name="connsiteY8" fmla="*/ 536513 h 1079500"/>
              <a:gd name="connsiteX9" fmla="*/ 0 w 2159000"/>
              <a:gd name="connsiteY9" fmla="*/ 179920 h 1079500"/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6312 w 2159000"/>
              <a:gd name="connsiteY4" fmla="*/ 549066 h 1079500"/>
              <a:gd name="connsiteX5" fmla="*/ 2159000 w 2159000"/>
              <a:gd name="connsiteY5" fmla="*/ 899580 h 1079500"/>
              <a:gd name="connsiteX6" fmla="*/ 1979080 w 2159000"/>
              <a:gd name="connsiteY6" fmla="*/ 1079500 h 1079500"/>
              <a:gd name="connsiteX7" fmla="*/ 179920 w 2159000"/>
              <a:gd name="connsiteY7" fmla="*/ 1079500 h 1079500"/>
              <a:gd name="connsiteX8" fmla="*/ 0 w 2159000"/>
              <a:gd name="connsiteY8" fmla="*/ 899580 h 1079500"/>
              <a:gd name="connsiteX9" fmla="*/ 2314 w 2159000"/>
              <a:gd name="connsiteY9" fmla="*/ 536513 h 1079500"/>
              <a:gd name="connsiteX10" fmla="*/ 0 w 2159000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9000" h="1079500">
                <a:moveTo>
                  <a:pt x="0" y="179920"/>
                </a:moveTo>
                <a:cubicBezTo>
                  <a:pt x="0" y="80553"/>
                  <a:pt x="80553" y="0"/>
                  <a:pt x="179920" y="0"/>
                </a:cubicBezTo>
                <a:lnTo>
                  <a:pt x="1979080" y="0"/>
                </a:lnTo>
                <a:cubicBezTo>
                  <a:pt x="2078447" y="0"/>
                  <a:pt x="2159000" y="80553"/>
                  <a:pt x="2159000" y="179920"/>
                </a:cubicBezTo>
                <a:lnTo>
                  <a:pt x="2156312" y="549066"/>
                </a:lnTo>
                <a:lnTo>
                  <a:pt x="2159000" y="899580"/>
                </a:lnTo>
                <a:cubicBezTo>
                  <a:pt x="2159000" y="998947"/>
                  <a:pt x="2078447" y="1079500"/>
                  <a:pt x="1979080" y="1079500"/>
                </a:cubicBezTo>
                <a:lnTo>
                  <a:pt x="179920" y="1079500"/>
                </a:lnTo>
                <a:cubicBezTo>
                  <a:pt x="80553" y="1079500"/>
                  <a:pt x="0" y="998947"/>
                  <a:pt x="0" y="899580"/>
                </a:cubicBezTo>
                <a:cubicBezTo>
                  <a:pt x="771" y="778558"/>
                  <a:pt x="1543" y="657535"/>
                  <a:pt x="2314" y="536513"/>
                </a:cubicBezTo>
                <a:cubicBezTo>
                  <a:pt x="1543" y="417649"/>
                  <a:pt x="771" y="298784"/>
                  <a:pt x="0" y="17992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4. Разработать мобильное приложение</a:t>
            </a:r>
            <a:endParaRPr lang="ru-RU" sz="1600" dirty="0">
              <a:latin typeface="+mj-lt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4592663" y="2824090"/>
            <a:ext cx="1687414" cy="1209820"/>
          </a:xfrm>
          <a:custGeom>
            <a:avLst/>
            <a:gdLst>
              <a:gd name="connsiteX0" fmla="*/ 0 w 2159000"/>
              <a:gd name="connsiteY0" fmla="*/ 179920 h 1079500"/>
              <a:gd name="connsiteX1" fmla="*/ 179920 w 2159000"/>
              <a:gd name="connsiteY1" fmla="*/ 0 h 1079500"/>
              <a:gd name="connsiteX2" fmla="*/ 1979080 w 2159000"/>
              <a:gd name="connsiteY2" fmla="*/ 0 h 1079500"/>
              <a:gd name="connsiteX3" fmla="*/ 2159000 w 2159000"/>
              <a:gd name="connsiteY3" fmla="*/ 179920 h 1079500"/>
              <a:gd name="connsiteX4" fmla="*/ 2159000 w 2159000"/>
              <a:gd name="connsiteY4" fmla="*/ 899580 h 1079500"/>
              <a:gd name="connsiteX5" fmla="*/ 1979080 w 2159000"/>
              <a:gd name="connsiteY5" fmla="*/ 1079500 h 1079500"/>
              <a:gd name="connsiteX6" fmla="*/ 179920 w 2159000"/>
              <a:gd name="connsiteY6" fmla="*/ 1079500 h 1079500"/>
              <a:gd name="connsiteX7" fmla="*/ 0 w 2159000"/>
              <a:gd name="connsiteY7" fmla="*/ 899580 h 1079500"/>
              <a:gd name="connsiteX8" fmla="*/ 0 w 2159000"/>
              <a:gd name="connsiteY8" fmla="*/ 179920 h 1079500"/>
              <a:gd name="connsiteX0" fmla="*/ 10200 w 2169200"/>
              <a:gd name="connsiteY0" fmla="*/ 179920 h 1079500"/>
              <a:gd name="connsiteX1" fmla="*/ 190120 w 2169200"/>
              <a:gd name="connsiteY1" fmla="*/ 0 h 1079500"/>
              <a:gd name="connsiteX2" fmla="*/ 1989280 w 2169200"/>
              <a:gd name="connsiteY2" fmla="*/ 0 h 1079500"/>
              <a:gd name="connsiteX3" fmla="*/ 2169200 w 2169200"/>
              <a:gd name="connsiteY3" fmla="*/ 179920 h 1079500"/>
              <a:gd name="connsiteX4" fmla="*/ 2169200 w 2169200"/>
              <a:gd name="connsiteY4" fmla="*/ 899580 h 1079500"/>
              <a:gd name="connsiteX5" fmla="*/ 1989280 w 2169200"/>
              <a:gd name="connsiteY5" fmla="*/ 1079500 h 1079500"/>
              <a:gd name="connsiteX6" fmla="*/ 190120 w 2169200"/>
              <a:gd name="connsiteY6" fmla="*/ 1079500 h 1079500"/>
              <a:gd name="connsiteX7" fmla="*/ 10200 w 2169200"/>
              <a:gd name="connsiteY7" fmla="*/ 899580 h 1079500"/>
              <a:gd name="connsiteX8" fmla="*/ 0 w 2169200"/>
              <a:gd name="connsiteY8" fmla="*/ 530240 h 1079500"/>
              <a:gd name="connsiteX9" fmla="*/ 10200 w 2169200"/>
              <a:gd name="connsiteY9" fmla="*/ 179920 h 1079500"/>
              <a:gd name="connsiteX0" fmla="*/ 10200 w 2171262"/>
              <a:gd name="connsiteY0" fmla="*/ 179920 h 1079500"/>
              <a:gd name="connsiteX1" fmla="*/ 190120 w 2171262"/>
              <a:gd name="connsiteY1" fmla="*/ 0 h 1079500"/>
              <a:gd name="connsiteX2" fmla="*/ 1989280 w 2171262"/>
              <a:gd name="connsiteY2" fmla="*/ 0 h 1079500"/>
              <a:gd name="connsiteX3" fmla="*/ 2169200 w 2171262"/>
              <a:gd name="connsiteY3" fmla="*/ 179920 h 1079500"/>
              <a:gd name="connsiteX4" fmla="*/ 2171262 w 2171262"/>
              <a:gd name="connsiteY4" fmla="*/ 536515 h 1079500"/>
              <a:gd name="connsiteX5" fmla="*/ 2169200 w 2171262"/>
              <a:gd name="connsiteY5" fmla="*/ 899580 h 1079500"/>
              <a:gd name="connsiteX6" fmla="*/ 1989280 w 2171262"/>
              <a:gd name="connsiteY6" fmla="*/ 1079500 h 1079500"/>
              <a:gd name="connsiteX7" fmla="*/ 190120 w 2171262"/>
              <a:gd name="connsiteY7" fmla="*/ 1079500 h 1079500"/>
              <a:gd name="connsiteX8" fmla="*/ 10200 w 2171262"/>
              <a:gd name="connsiteY8" fmla="*/ 899580 h 1079500"/>
              <a:gd name="connsiteX9" fmla="*/ 0 w 2171262"/>
              <a:gd name="connsiteY9" fmla="*/ 530240 h 1079500"/>
              <a:gd name="connsiteX10" fmla="*/ 10200 w 2171262"/>
              <a:gd name="connsiteY10" fmla="*/ 17992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1262" h="1079500">
                <a:moveTo>
                  <a:pt x="10200" y="179920"/>
                </a:moveTo>
                <a:cubicBezTo>
                  <a:pt x="10200" y="80553"/>
                  <a:pt x="90753" y="0"/>
                  <a:pt x="190120" y="0"/>
                </a:cubicBezTo>
                <a:lnTo>
                  <a:pt x="1989280" y="0"/>
                </a:lnTo>
                <a:cubicBezTo>
                  <a:pt x="2088647" y="0"/>
                  <a:pt x="2169200" y="80553"/>
                  <a:pt x="2169200" y="179920"/>
                </a:cubicBezTo>
                <a:cubicBezTo>
                  <a:pt x="2169887" y="298785"/>
                  <a:pt x="2170575" y="417650"/>
                  <a:pt x="2171262" y="536515"/>
                </a:cubicBezTo>
                <a:cubicBezTo>
                  <a:pt x="2170575" y="657537"/>
                  <a:pt x="2169887" y="778558"/>
                  <a:pt x="2169200" y="899580"/>
                </a:cubicBezTo>
                <a:cubicBezTo>
                  <a:pt x="2169200" y="998947"/>
                  <a:pt x="2088647" y="1079500"/>
                  <a:pt x="1989280" y="1079500"/>
                </a:cubicBezTo>
                <a:lnTo>
                  <a:pt x="190120" y="1079500"/>
                </a:lnTo>
                <a:cubicBezTo>
                  <a:pt x="90753" y="1079500"/>
                  <a:pt x="10200" y="998947"/>
                  <a:pt x="10200" y="899580"/>
                </a:cubicBezTo>
                <a:lnTo>
                  <a:pt x="0" y="530240"/>
                </a:lnTo>
                <a:lnTo>
                  <a:pt x="10200" y="17992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087" tIns="125087" rIns="125087" bIns="125087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+mj-lt"/>
              </a:rPr>
              <a:t>3. Создать план школы</a:t>
            </a:r>
            <a:endParaRPr lang="ru-RU" sz="1600" kern="1200" dirty="0">
              <a:latin typeface="+mj-lt"/>
            </a:endParaRPr>
          </a:p>
        </p:txBody>
      </p:sp>
      <p:cxnSp>
        <p:nvCxnSpPr>
          <p:cNvPr id="37" name="Скругленная соединительная линия 36"/>
          <p:cNvCxnSpPr>
            <a:stCxn id="33" idx="4"/>
            <a:endCxn id="34" idx="9"/>
          </p:cNvCxnSpPr>
          <p:nvPr/>
        </p:nvCxnSpPr>
        <p:spPr>
          <a:xfrm flipV="1">
            <a:off x="2046410" y="2700888"/>
            <a:ext cx="443132" cy="724487"/>
          </a:xfrm>
          <a:prstGeom prst="curvedConnector3">
            <a:avLst>
              <a:gd name="adj1" fmla="val 31431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>
            <a:stCxn id="34" idx="4"/>
            <a:endCxn id="36" idx="9"/>
          </p:cNvCxnSpPr>
          <p:nvPr/>
        </p:nvCxnSpPr>
        <p:spPr>
          <a:xfrm>
            <a:off x="4142496" y="2700888"/>
            <a:ext cx="450167" cy="717454"/>
          </a:xfrm>
          <a:prstGeom prst="curvedConnector3">
            <a:avLst>
              <a:gd name="adj1" fmla="val 45367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>
            <a:stCxn id="36" idx="4"/>
            <a:endCxn id="35" idx="9"/>
          </p:cNvCxnSpPr>
          <p:nvPr/>
        </p:nvCxnSpPr>
        <p:spPr>
          <a:xfrm>
            <a:off x="6280077" y="3425374"/>
            <a:ext cx="452281" cy="780758"/>
          </a:xfrm>
          <a:prstGeom prst="curvedConnector3">
            <a:avLst>
              <a:gd name="adj1" fmla="val 43889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>
            <a:stCxn id="35" idx="4"/>
            <a:endCxn id="32" idx="8"/>
          </p:cNvCxnSpPr>
          <p:nvPr/>
        </p:nvCxnSpPr>
        <p:spPr>
          <a:xfrm flipV="1">
            <a:off x="8700096" y="3439443"/>
            <a:ext cx="450497" cy="780757"/>
          </a:xfrm>
          <a:prstGeom prst="curvedConnector3">
            <a:avLst>
              <a:gd name="adj1" fmla="val 28086"/>
            </a:avLst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6345238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944935" y="6148197"/>
            <a:ext cx="394081" cy="39408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123557" y="6148197"/>
            <a:ext cx="394081" cy="39408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5238417" y="6148197"/>
            <a:ext cx="394081" cy="394081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519357" y="6148197"/>
            <a:ext cx="394081" cy="394081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6" name="Овал 25"/>
          <p:cNvSpPr/>
          <p:nvPr/>
        </p:nvSpPr>
        <p:spPr>
          <a:xfrm>
            <a:off x="10135072" y="5950868"/>
            <a:ext cx="788739" cy="788739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+mj-lt"/>
              </a:rPr>
              <a:t>Ц</a:t>
            </a:r>
            <a:endParaRPr lang="ru-RU" sz="2400" dirty="0">
              <a:latin typeface="+mj-lt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0" y="368300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23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Мобильные приложения, их </a:t>
            </a:r>
            <a:r>
              <a:rPr lang="ru-RU" sz="4000" dirty="0" smtClean="0">
                <a:solidFill>
                  <a:schemeClr val="accent4"/>
                </a:solidFill>
              </a:rPr>
              <a:t>плюсы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6" name="Графический объект 6" descr="Шаги">
            <a:extLst>
              <a:ext uri="{FF2B5EF4-FFF2-40B4-BE49-F238E27FC236}">
                <a16:creationId xmlns:a16="http://schemas.microsoft.com/office/drawing/2014/main" id="{CFAFD888-408F-42CB-B314-5A856047E6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9169" y="469480"/>
            <a:ext cx="805635" cy="805635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0" y="1863089"/>
            <a:ext cx="12192000" cy="4994911"/>
            <a:chOff x="0" y="1863090"/>
            <a:chExt cx="12192000" cy="499491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86"/>
            <a:stretch>
              <a:fillRect/>
            </a:stretch>
          </p:blipFill>
          <p:spPr>
            <a:xfrm>
              <a:off x="0" y="1878128"/>
              <a:ext cx="12191999" cy="4979873"/>
            </a:xfrm>
            <a:custGeom>
              <a:avLst/>
              <a:gdLst>
                <a:gd name="connsiteX0" fmla="*/ 0 w 12191999"/>
                <a:gd name="connsiteY0" fmla="*/ 0 h 4979873"/>
                <a:gd name="connsiteX1" fmla="*/ 12191999 w 12191999"/>
                <a:gd name="connsiteY1" fmla="*/ 0 h 4979873"/>
                <a:gd name="connsiteX2" fmla="*/ 12191999 w 12191999"/>
                <a:gd name="connsiteY2" fmla="*/ 4979873 h 4979873"/>
                <a:gd name="connsiteX3" fmla="*/ 0 w 12191999"/>
                <a:gd name="connsiteY3" fmla="*/ 4979873 h 497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4979873">
                  <a:moveTo>
                    <a:pt x="0" y="0"/>
                  </a:moveTo>
                  <a:lnTo>
                    <a:pt x="12191999" y="0"/>
                  </a:lnTo>
                  <a:lnTo>
                    <a:pt x="12191999" y="4979873"/>
                  </a:lnTo>
                  <a:lnTo>
                    <a:pt x="0" y="4979873"/>
                  </a:lnTo>
                  <a:close/>
                </a:path>
              </a:pathLst>
            </a:custGeom>
          </p:spPr>
        </p:pic>
        <p:cxnSp>
          <p:nvCxnSpPr>
            <p:cNvPr id="27" name="Прямая соединительная линия 26"/>
            <p:cNvCxnSpPr/>
            <p:nvPr/>
          </p:nvCxnSpPr>
          <p:spPr>
            <a:xfrm>
              <a:off x="0" y="1863090"/>
              <a:ext cx="12192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07988" y="2499940"/>
              <a:ext cx="83131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+ Доступность</a:t>
              </a:r>
            </a:p>
            <a:p>
              <a:endParaRPr lang="ru-RU" sz="2400" dirty="0" smtClean="0">
                <a:solidFill>
                  <a:schemeClr val="accent2"/>
                </a:solidFill>
                <a:latin typeface="+mj-lt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+ </a:t>
              </a:r>
              <a:r>
                <a:rPr lang="ru-RU" sz="2400" dirty="0" smtClean="0">
                  <a:solidFill>
                    <a:schemeClr val="accent4"/>
                  </a:solidFill>
                  <a:latin typeface="+mj-lt"/>
                </a:rPr>
                <a:t>Экономия </a:t>
              </a:r>
              <a:r>
                <a:rPr lang="ru-RU" sz="2400" dirty="0">
                  <a:solidFill>
                    <a:schemeClr val="accent4"/>
                  </a:solidFill>
                  <a:latin typeface="+mj-lt"/>
                </a:rPr>
                <a:t>трафика и </a:t>
              </a:r>
              <a:r>
                <a:rPr lang="ru-RU" sz="2400" dirty="0" smtClean="0">
                  <a:solidFill>
                    <a:schemeClr val="accent4"/>
                  </a:solidFill>
                  <a:latin typeface="+mj-lt"/>
                </a:rPr>
                <a:t>времени</a:t>
              </a:r>
            </a:p>
            <a:p>
              <a:endParaRPr lang="ru-RU" sz="24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+ Многофункциональность</a:t>
              </a:r>
            </a:p>
            <a:p>
              <a:endParaRPr lang="ru-RU" sz="2400" dirty="0" smtClean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2400" dirty="0" smtClean="0">
                  <a:solidFill>
                    <a:schemeClr val="bg1"/>
                  </a:solidFill>
                  <a:latin typeface="+mj-lt"/>
                </a:rPr>
                <a:t>+ </a:t>
              </a:r>
              <a:r>
                <a:rPr lang="ru-RU" sz="2400" dirty="0" smtClean="0">
                  <a:solidFill>
                    <a:schemeClr val="accent4"/>
                  </a:solidFill>
                  <a:latin typeface="+mj-lt"/>
                </a:rPr>
                <a:t>Удобство</a:t>
              </a:r>
              <a:endParaRPr lang="ru-RU" sz="2400" dirty="0">
                <a:solidFill>
                  <a:schemeClr val="accent4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9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9" t="5370" r="3346" b="79931"/>
          <a:stretch>
            <a:fillRect/>
          </a:stretch>
        </p:blipFill>
        <p:spPr>
          <a:xfrm>
            <a:off x="1581151" y="368300"/>
            <a:ext cx="10202862" cy="1007999"/>
          </a:xfrm>
          <a:custGeom>
            <a:avLst/>
            <a:gdLst>
              <a:gd name="connsiteX0" fmla="*/ 168003 w 10202862"/>
              <a:gd name="connsiteY0" fmla="*/ 0 h 1007999"/>
              <a:gd name="connsiteX1" fmla="*/ 10034859 w 10202862"/>
              <a:gd name="connsiteY1" fmla="*/ 0 h 1007999"/>
              <a:gd name="connsiteX2" fmla="*/ 10202862 w 10202862"/>
              <a:gd name="connsiteY2" fmla="*/ 168003 h 1007999"/>
              <a:gd name="connsiteX3" fmla="*/ 10202862 w 10202862"/>
              <a:gd name="connsiteY3" fmla="*/ 839996 h 1007999"/>
              <a:gd name="connsiteX4" fmla="*/ 10034859 w 10202862"/>
              <a:gd name="connsiteY4" fmla="*/ 1007999 h 1007999"/>
              <a:gd name="connsiteX5" fmla="*/ 168003 w 10202862"/>
              <a:gd name="connsiteY5" fmla="*/ 1007999 h 1007999"/>
              <a:gd name="connsiteX6" fmla="*/ 0 w 10202862"/>
              <a:gd name="connsiteY6" fmla="*/ 839996 h 1007999"/>
              <a:gd name="connsiteX7" fmla="*/ 0 w 10202862"/>
              <a:gd name="connsiteY7" fmla="*/ 168003 h 1007999"/>
              <a:gd name="connsiteX8" fmla="*/ 168003 w 10202862"/>
              <a:gd name="connsiteY8" fmla="*/ 0 h 100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02862" h="1007999">
                <a:moveTo>
                  <a:pt x="168003" y="0"/>
                </a:moveTo>
                <a:lnTo>
                  <a:pt x="10034859" y="0"/>
                </a:lnTo>
                <a:cubicBezTo>
                  <a:pt x="10127644" y="0"/>
                  <a:pt x="10202862" y="75218"/>
                  <a:pt x="10202862" y="168003"/>
                </a:cubicBezTo>
                <a:lnTo>
                  <a:pt x="10202862" y="839996"/>
                </a:lnTo>
                <a:cubicBezTo>
                  <a:pt x="10202862" y="932781"/>
                  <a:pt x="10127644" y="1007999"/>
                  <a:pt x="10034859" y="1007999"/>
                </a:cubicBezTo>
                <a:lnTo>
                  <a:pt x="168003" y="1007999"/>
                </a:lnTo>
                <a:cubicBezTo>
                  <a:pt x="75218" y="1007999"/>
                  <a:pt x="0" y="932781"/>
                  <a:pt x="0" y="839996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  <a14:imgEffect>
                      <a14:brightnessContrast bright="1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6" t="5370" r="88386" b="79931"/>
          <a:stretch>
            <a:fillRect/>
          </a:stretch>
        </p:blipFill>
        <p:spPr>
          <a:xfrm>
            <a:off x="407987" y="368298"/>
            <a:ext cx="1008000" cy="1008000"/>
          </a:xfrm>
          <a:custGeom>
            <a:avLst/>
            <a:gdLst>
              <a:gd name="connsiteX0" fmla="*/ 168003 w 1008000"/>
              <a:gd name="connsiteY0" fmla="*/ 0 h 1008000"/>
              <a:gd name="connsiteX1" fmla="*/ 839997 w 1008000"/>
              <a:gd name="connsiteY1" fmla="*/ 0 h 1008000"/>
              <a:gd name="connsiteX2" fmla="*/ 1008000 w 1008000"/>
              <a:gd name="connsiteY2" fmla="*/ 168003 h 1008000"/>
              <a:gd name="connsiteX3" fmla="*/ 1008000 w 1008000"/>
              <a:gd name="connsiteY3" fmla="*/ 839997 h 1008000"/>
              <a:gd name="connsiteX4" fmla="*/ 839997 w 1008000"/>
              <a:gd name="connsiteY4" fmla="*/ 1008000 h 1008000"/>
              <a:gd name="connsiteX5" fmla="*/ 168003 w 1008000"/>
              <a:gd name="connsiteY5" fmla="*/ 1008000 h 1008000"/>
              <a:gd name="connsiteX6" fmla="*/ 0 w 1008000"/>
              <a:gd name="connsiteY6" fmla="*/ 839997 h 1008000"/>
              <a:gd name="connsiteX7" fmla="*/ 0 w 1008000"/>
              <a:gd name="connsiteY7" fmla="*/ 168003 h 1008000"/>
              <a:gd name="connsiteX8" fmla="*/ 168003 w 1008000"/>
              <a:gd name="connsiteY8" fmla="*/ 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8000" h="1008000">
                <a:moveTo>
                  <a:pt x="168003" y="0"/>
                </a:moveTo>
                <a:lnTo>
                  <a:pt x="839997" y="0"/>
                </a:lnTo>
                <a:cubicBezTo>
                  <a:pt x="932782" y="0"/>
                  <a:pt x="1008000" y="75218"/>
                  <a:pt x="1008000" y="168003"/>
                </a:cubicBezTo>
                <a:lnTo>
                  <a:pt x="1008000" y="839997"/>
                </a:lnTo>
                <a:cubicBezTo>
                  <a:pt x="1008000" y="932782"/>
                  <a:pt x="932782" y="1008000"/>
                  <a:pt x="839997" y="1008000"/>
                </a:cubicBezTo>
                <a:lnTo>
                  <a:pt x="168003" y="1008000"/>
                </a:lnTo>
                <a:cubicBezTo>
                  <a:pt x="75218" y="1008000"/>
                  <a:pt x="0" y="932782"/>
                  <a:pt x="0" y="839997"/>
                </a:cubicBezTo>
                <a:lnTo>
                  <a:pt x="0" y="168003"/>
                </a:lnTo>
                <a:cubicBezTo>
                  <a:pt x="0" y="75218"/>
                  <a:pt x="75218" y="0"/>
                  <a:pt x="168003" y="0"/>
                </a:cubicBezTo>
                <a:close/>
              </a:path>
            </a:pathLst>
          </a:custGeo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81151" y="518355"/>
            <a:ext cx="1020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2"/>
                </a:solidFill>
              </a:rPr>
              <a:t>SWOT</a:t>
            </a:r>
            <a:r>
              <a:rPr lang="en-US" sz="4000" dirty="0" smtClean="0">
                <a:solidFill>
                  <a:schemeClr val="bg1"/>
                </a:solidFill>
              </a:rPr>
              <a:t>-</a:t>
            </a:r>
            <a:r>
              <a:rPr lang="ru-RU" sz="4000" dirty="0" smtClean="0">
                <a:solidFill>
                  <a:schemeClr val="bg1"/>
                </a:solidFill>
              </a:rPr>
              <a:t>анализ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2" y="350693"/>
            <a:ext cx="1043210" cy="104321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-1847" y="1863089"/>
            <a:ext cx="12192000" cy="4994911"/>
            <a:chOff x="0" y="1863090"/>
            <a:chExt cx="12192000" cy="4994911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86"/>
            <a:stretch>
              <a:fillRect/>
            </a:stretch>
          </p:blipFill>
          <p:spPr>
            <a:xfrm>
              <a:off x="0" y="1878128"/>
              <a:ext cx="12191999" cy="4979873"/>
            </a:xfrm>
            <a:custGeom>
              <a:avLst/>
              <a:gdLst>
                <a:gd name="connsiteX0" fmla="*/ 0 w 12191999"/>
                <a:gd name="connsiteY0" fmla="*/ 0 h 4979873"/>
                <a:gd name="connsiteX1" fmla="*/ 12191999 w 12191999"/>
                <a:gd name="connsiteY1" fmla="*/ 0 h 4979873"/>
                <a:gd name="connsiteX2" fmla="*/ 12191999 w 12191999"/>
                <a:gd name="connsiteY2" fmla="*/ 4979873 h 4979873"/>
                <a:gd name="connsiteX3" fmla="*/ 0 w 12191999"/>
                <a:gd name="connsiteY3" fmla="*/ 4979873 h 497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4979873">
                  <a:moveTo>
                    <a:pt x="0" y="0"/>
                  </a:moveTo>
                  <a:lnTo>
                    <a:pt x="12191999" y="0"/>
                  </a:lnTo>
                  <a:lnTo>
                    <a:pt x="12191999" y="4979873"/>
                  </a:lnTo>
                  <a:lnTo>
                    <a:pt x="0" y="4979873"/>
                  </a:lnTo>
                  <a:close/>
                </a:path>
              </a:pathLst>
            </a:cu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0" y="1863090"/>
              <a:ext cx="12192000" cy="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Группа 16"/>
            <p:cNvGrpSpPr/>
            <p:nvPr/>
          </p:nvGrpSpPr>
          <p:grpSpPr>
            <a:xfrm>
              <a:off x="407988" y="2499940"/>
              <a:ext cx="10044746" cy="3858327"/>
              <a:chOff x="407988" y="2499940"/>
              <a:chExt cx="10044746" cy="385832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07988" y="2499940"/>
                <a:ext cx="435673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+mj-lt"/>
                  </a:rPr>
                  <a:t>Strengths</a:t>
                </a:r>
                <a:r>
                  <a:rPr lang="ru-RU" dirty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(сильные стороны)</a:t>
                </a:r>
                <a:endParaRPr lang="en-US" sz="1400" dirty="0" smtClean="0">
                  <a:solidFill>
                    <a:schemeClr val="bg1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Высокий спрос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Интуитивный интерфейс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Доступность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Удобство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Уникальность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96000" y="2499940"/>
                <a:ext cx="435673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4"/>
                    </a:solidFill>
                    <a:latin typeface="+mj-lt"/>
                  </a:rPr>
                  <a:t>Weaknesses</a:t>
                </a:r>
                <a:r>
                  <a:rPr lang="ru-RU" dirty="0" smtClean="0">
                    <a:solidFill>
                      <a:schemeClr val="accent4"/>
                    </a:solidFill>
                    <a:latin typeface="+mj-lt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(слабые </a:t>
                </a:r>
                <a:r>
                  <a:rPr lang="ru-RU" sz="1400" dirty="0">
                    <a:solidFill>
                      <a:schemeClr val="bg1"/>
                    </a:solidFill>
                  </a:rPr>
                  <a:t>стороны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)</a:t>
                </a:r>
                <a:endParaRPr lang="en-US" sz="1400" dirty="0" smtClean="0">
                  <a:solidFill>
                    <a:schemeClr val="accent4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Узкая направленность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Отсутствие монетизации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Отсутствие поддержки младшего корпуса ОЦ №5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Малый функционал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7988" y="4603941"/>
                <a:ext cx="435673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  <a:latin typeface="+mj-lt"/>
                  </a:rPr>
                  <a:t>Opportunities</a:t>
                </a:r>
                <a:r>
                  <a:rPr lang="ru-RU" dirty="0" smtClean="0">
                    <a:solidFill>
                      <a:schemeClr val="accent2"/>
                    </a:solidFill>
                    <a:latin typeface="+mj-lt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(возможности)</a:t>
                </a:r>
                <a:endParaRPr lang="en-US" sz="1400" dirty="0" smtClean="0">
                  <a:solidFill>
                    <a:schemeClr val="accent2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Обновление функционала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Добавление поддержки младшего корпуса ОЦ №5</a:t>
                </a: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Создание аналогичных карт для других школ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095999" y="4603941"/>
                <a:ext cx="4356734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4"/>
                    </a:solidFill>
                    <a:latin typeface="+mj-lt"/>
                  </a:rPr>
                  <a:t>Threats</a:t>
                </a:r>
                <a:r>
                  <a:rPr lang="ru-RU" dirty="0" smtClean="0">
                    <a:solidFill>
                      <a:schemeClr val="accent4"/>
                    </a:solidFill>
                    <a:latin typeface="+mj-lt"/>
                  </a:rPr>
                  <a:t>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(угрозы)</a:t>
                </a:r>
                <a:endParaRPr lang="en-US" sz="1400" dirty="0" smtClean="0">
                  <a:solidFill>
                    <a:schemeClr val="accent4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Возможное появление конкуренции (введение поддержки данного функционала крупными сервисами)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0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654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Оранджево-фиолетовая">
      <a:dk1>
        <a:sysClr val="windowText" lastClr="000000"/>
      </a:dk1>
      <a:lt1>
        <a:sysClr val="window" lastClr="FFFFFF"/>
      </a:lt1>
      <a:dk2>
        <a:srgbClr val="17003A"/>
      </a:dk2>
      <a:lt2>
        <a:srgbClr val="F2F2F2"/>
      </a:lt2>
      <a:accent1>
        <a:srgbClr val="ED7D31"/>
      </a:accent1>
      <a:accent2>
        <a:srgbClr val="FF8A33"/>
      </a:accent2>
      <a:accent3>
        <a:srgbClr val="FF9757"/>
      </a:accent3>
      <a:accent4>
        <a:srgbClr val="CA3BF7"/>
      </a:accent4>
      <a:accent5>
        <a:srgbClr val="AE09E1"/>
      </a:accent5>
      <a:accent6>
        <a:srgbClr val="A833FF"/>
      </a:accent6>
      <a:hlink>
        <a:srgbClr val="FF741F"/>
      </a:hlink>
      <a:folHlink>
        <a:srgbClr val="7030A0"/>
      </a:folHlink>
    </a:clrScheme>
    <a:fontScheme name="Montserrat">
      <a:majorFont>
        <a:latin typeface="Montserrat Medium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401</Words>
  <Application>Microsoft Office PowerPoint</Application>
  <PresentationFormat>Широкоэкранный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Montserrat</vt:lpstr>
      <vt:lpstr>Arial</vt:lpstr>
      <vt:lpstr>Calibri</vt:lpstr>
      <vt:lpstr>Montserrat Medium</vt:lpstr>
      <vt:lpstr>Times New Roman</vt:lpstr>
      <vt:lpstr>Bahnschrift Light SemiCondensed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Кормилин</dc:creator>
  <cp:lastModifiedBy>АНО СОШ Пеликан</cp:lastModifiedBy>
  <cp:revision>148</cp:revision>
  <dcterms:created xsi:type="dcterms:W3CDTF">2024-01-13T16:00:09Z</dcterms:created>
  <dcterms:modified xsi:type="dcterms:W3CDTF">2024-04-01T14:32:38Z</dcterms:modified>
</cp:coreProperties>
</file>