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6.xml" ContentType="application/vnd.openxmlformats-officedocument.theme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13" r:id="rId4"/>
    <p:sldMasterId id="2147483722" r:id="rId5"/>
    <p:sldMasterId id="2147483732" r:id="rId6"/>
    <p:sldMasterId id="2147483734" r:id="rId7"/>
    <p:sldMasterId id="2147483736" r:id="rId8"/>
    <p:sldMasterId id="2147483742" r:id="rId9"/>
    <p:sldMasterId id="2147483750" r:id="rId10"/>
    <p:sldMasterId id="2147483752" r:id="rId11"/>
    <p:sldMasterId id="2147483758" r:id="rId12"/>
    <p:sldMasterId id="2147483766" r:id="rId13"/>
    <p:sldMasterId id="2147483780" r:id="rId14"/>
    <p:sldMasterId id="2147483794" r:id="rId15"/>
    <p:sldMasterId id="2147483795" r:id="rId16"/>
    <p:sldMasterId id="2147483809" r:id="rId17"/>
    <p:sldMasterId id="2147483818" r:id="rId18"/>
    <p:sldMasterId id="2147483831" r:id="rId19"/>
    <p:sldMasterId id="2147483842" r:id="rId20"/>
    <p:sldMasterId id="2147483851" r:id="rId21"/>
    <p:sldMasterId id="2147483866" r:id="rId22"/>
    <p:sldMasterId id="2147483881" r:id="rId23"/>
    <p:sldMasterId id="2147483892" r:id="rId24"/>
    <p:sldMasterId id="2147483903" r:id="rId25"/>
    <p:sldMasterId id="2147483914" r:id="rId26"/>
    <p:sldMasterId id="2147483927" r:id="rId27"/>
    <p:sldMasterId id="2147483941" r:id="rId28"/>
    <p:sldMasterId id="2147483947" r:id="rId29"/>
    <p:sldMasterId id="2147483948" r:id="rId30"/>
  </p:sldMasterIdLst>
  <p:notesMasterIdLst>
    <p:notesMasterId r:id="rId48"/>
  </p:notesMasterIdLst>
  <p:handoutMasterIdLst>
    <p:handoutMasterId r:id="rId49"/>
  </p:handoutMasterIdLst>
  <p:sldIdLst>
    <p:sldId id="568" r:id="rId31"/>
    <p:sldId id="551" r:id="rId32"/>
    <p:sldId id="552" r:id="rId33"/>
    <p:sldId id="553" r:id="rId34"/>
    <p:sldId id="554" r:id="rId35"/>
    <p:sldId id="555" r:id="rId36"/>
    <p:sldId id="556" r:id="rId37"/>
    <p:sldId id="557" r:id="rId38"/>
    <p:sldId id="558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66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70C0"/>
    <a:srgbClr val="8ABBBC"/>
    <a:srgbClr val="E10000"/>
    <a:srgbClr val="C0C0C0"/>
    <a:srgbClr val="339966"/>
    <a:srgbClr val="0F245F"/>
    <a:srgbClr val="009900"/>
    <a:srgbClr val="FFFF99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 snapToGrid="0">
      <p:cViewPr varScale="1">
        <p:scale>
          <a:sx n="102" d="100"/>
          <a:sy n="10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 snapToGrid="0">
      <p:cViewPr varScale="1">
        <p:scale>
          <a:sx n="83" d="100"/>
          <a:sy n="83" d="100"/>
        </p:scale>
        <p:origin x="-204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fld id="{6A3A5A55-E39A-4A18-A024-6938443B0956}" type="slidenum">
              <a:rPr lang="en-US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21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" pitchFamily="18" charset="0"/>
              </a:defRPr>
            </a:lvl1pPr>
          </a:lstStyle>
          <a:p>
            <a:fld id="{854E852A-FB38-4BBA-AFDC-4D78716BABF4}" type="slidenum">
              <a:rPr lang="en-US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73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56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49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88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742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034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71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70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267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71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61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44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3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30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08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70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02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55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8D543-F10E-4FAA-BDEC-8D45E7AFD3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8D543-F10E-4FAA-BDEC-8D45E7AFD357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10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8356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6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4625" y="6372225"/>
            <a:ext cx="1158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9BB3-21E5-498D-8D23-209F445DB54F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513E995C-6F57-48EC-A5B6-82F9A19B12A6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7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ACC0F4F0-C150-4FB4-8600-FC6D58122007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5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EA17BF1A-787F-479B-B2F0-7207BB1D6395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63E85FF6-E42F-45A3-8507-6BE23766D354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7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80FF9663-D432-48B4-8EC1-2D10664E1DF4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7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8531445E-3827-412C-B433-764DA124C4EC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00607AB3-FAEF-4A73-A026-41DB382F0141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33732F15-DDC7-4E28-ABC9-74F36ED261D1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06400"/>
            <a:ext cx="2105025" cy="5346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406400"/>
            <a:ext cx="6162675" cy="5346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C0CE297C-3CC0-4A9B-AF8D-15EA1E4152F0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71882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71882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7347" y="1299691"/>
            <a:ext cx="833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4701579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7347" y="1299691"/>
            <a:ext cx="8331200" cy="4461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5984241"/>
            <a:ext cx="9144000" cy="877824"/>
            <a:chOff x="0" y="5686691"/>
            <a:chExt cx="8306602" cy="73152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800" b="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8572712" y="6602576"/>
            <a:ext cx="540808" cy="190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>
              <a:lnSpc>
                <a:spcPct val="100000"/>
              </a:lnSpc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  <a:latin typeface="Arial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ru-RU" sz="800">
              <a:solidFill>
                <a:srgbClr val="004B8D"/>
              </a:solidFill>
              <a:latin typeface="Arial"/>
            </a:endParaRP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1000" y="6035040"/>
            <a:ext cx="8356600" cy="61579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182880" bIns="0" numCol="1" rtlCol="0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800" b="0" kern="1200" smtClean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043899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3192" y="1757680"/>
            <a:ext cx="4056888" cy="449072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4668520" y="1767840"/>
            <a:ext cx="4056888" cy="448056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203444"/>
            <a:ext cx="4089400" cy="4318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8200" y="1203444"/>
            <a:ext cx="4089400" cy="4318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948406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3192" y="1757680"/>
            <a:ext cx="4056888" cy="3971385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4668520" y="1767840"/>
            <a:ext cx="4056888" cy="39624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203444"/>
            <a:ext cx="4089400" cy="4318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8200" y="1203444"/>
            <a:ext cx="4089400" cy="4318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6149130"/>
            <a:ext cx="9144000" cy="71293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0" rIns="36576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800" b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6132113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8572712" y="6602576"/>
            <a:ext cx="540808" cy="190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>
              <a:lnSpc>
                <a:spcPct val="100000"/>
              </a:lnSpc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  <a:latin typeface="Arial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ru-RU" sz="800">
              <a:solidFill>
                <a:srgbClr val="004B8D"/>
              </a:solidFill>
              <a:latin typeface="Arial"/>
            </a:endParaRPr>
          </a:p>
        </p:txBody>
      </p:sp>
      <p:sp>
        <p:nvSpPr>
          <p:cNvPr id="19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381000" y="6149340"/>
            <a:ext cx="8356600" cy="61579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182880" bIns="0" numCol="1" rtlCol="0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800" b="0" kern="1200" smtClean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80086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214120"/>
            <a:ext cx="2626360" cy="5334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0"/>
          </p:nvPr>
        </p:nvSpPr>
        <p:spPr>
          <a:xfrm>
            <a:off x="393192" y="1889760"/>
            <a:ext cx="2624328" cy="44704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9008" y="1214120"/>
            <a:ext cx="2626360" cy="5334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5"/>
          </p:nvPr>
        </p:nvSpPr>
        <p:spPr>
          <a:xfrm>
            <a:off x="3251200" y="1889760"/>
            <a:ext cx="2624328" cy="44704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083808" y="1214120"/>
            <a:ext cx="2626360" cy="5334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7"/>
          </p:nvPr>
        </p:nvSpPr>
        <p:spPr>
          <a:xfrm>
            <a:off x="6096000" y="1889760"/>
            <a:ext cx="2624328" cy="44704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93700" y="162560"/>
            <a:ext cx="8356600" cy="8201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149130"/>
            <a:ext cx="9144000" cy="71293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0" rIns="36576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800" b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0" y="6132113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8572712" y="6602576"/>
            <a:ext cx="540808" cy="190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>
              <a:lnSpc>
                <a:spcPct val="100000"/>
              </a:lnSpc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  <a:latin typeface="Arial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ru-RU" sz="800">
              <a:solidFill>
                <a:srgbClr val="004B8D"/>
              </a:solidFill>
              <a:latin typeface="Arial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1000" y="6149340"/>
            <a:ext cx="8356600" cy="61579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182880" bIns="0" numCol="1" rtlCol="0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800" b="0" kern="1200" smtClean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198318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>
            <a:spLocks noGrp="1"/>
          </p:cNvSpPr>
          <p:nvPr>
            <p:ph sz="quarter" idx="10"/>
          </p:nvPr>
        </p:nvSpPr>
        <p:spPr>
          <a:xfrm>
            <a:off x="393192" y="1920240"/>
            <a:ext cx="1913128" cy="443992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28147" y="1214120"/>
            <a:ext cx="1914609" cy="5334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5"/>
          </p:nvPr>
        </p:nvSpPr>
        <p:spPr>
          <a:xfrm>
            <a:off x="2540339" y="1920240"/>
            <a:ext cx="1913128" cy="443992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75294" y="1214120"/>
            <a:ext cx="1914609" cy="5334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7"/>
          </p:nvPr>
        </p:nvSpPr>
        <p:spPr>
          <a:xfrm>
            <a:off x="4687486" y="1920240"/>
            <a:ext cx="1913128" cy="443992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822440" y="1214120"/>
            <a:ext cx="1914609" cy="5334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6834632" y="1920240"/>
            <a:ext cx="1913128" cy="443992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93700" y="162560"/>
            <a:ext cx="8356600" cy="8201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381000" y="1214120"/>
            <a:ext cx="1925320" cy="5334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6961444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A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6400" y="1808479"/>
            <a:ext cx="8331200" cy="4684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464810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33400" y="1605708"/>
            <a:ext cx="2284173" cy="604092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92475" y="1381125"/>
            <a:ext cx="5465763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8163" y="2346325"/>
            <a:ext cx="2281237" cy="4024313"/>
          </a:xfrm>
        </p:spPr>
        <p:txBody>
          <a:bodyPr/>
          <a:lstStyle>
            <a:lvl1pPr>
              <a:defRPr sz="1600" b="1"/>
            </a:lvl1pPr>
            <a:lvl2pPr>
              <a:defRPr sz="14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9692037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282351" y="1605708"/>
            <a:ext cx="2284173" cy="604092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3473" y="1381125"/>
            <a:ext cx="5465763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114" y="2346325"/>
            <a:ext cx="2281237" cy="4024313"/>
          </a:xfrm>
        </p:spPr>
        <p:txBody>
          <a:bodyPr/>
          <a:lstStyle>
            <a:lvl1pPr>
              <a:defRPr sz="1600" b="1"/>
            </a:lvl1pPr>
            <a:lvl2pPr>
              <a:defRPr sz="14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1649575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73634" y="1356360"/>
            <a:ext cx="8357616" cy="479646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57118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381000" y="1447800"/>
            <a:ext cx="50292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282351" y="1605708"/>
            <a:ext cx="2284173" cy="604092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114" y="2346325"/>
            <a:ext cx="2281237" cy="4024313"/>
          </a:xfrm>
        </p:spPr>
        <p:txBody>
          <a:bodyPr/>
          <a:lstStyle>
            <a:lvl1pPr>
              <a:defRPr sz="1600" b="1"/>
            </a:lvl1pPr>
            <a:lvl2pPr>
              <a:defRPr sz="14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0701961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3700" y="2057400"/>
            <a:ext cx="402336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726940" y="2057400"/>
            <a:ext cx="402336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3700" y="1371600"/>
            <a:ext cx="4023360" cy="5334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26940" y="1371600"/>
            <a:ext cx="4023360" cy="5334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3700" y="162560"/>
            <a:ext cx="8356600" cy="8201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31855540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1000" y="1371600"/>
            <a:ext cx="2651760" cy="2590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39770" y="1371600"/>
            <a:ext cx="2651760" cy="2590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540" y="1371600"/>
            <a:ext cx="2651760" cy="2590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33400" y="4114800"/>
            <a:ext cx="2362200" cy="220980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384550" y="4114800"/>
            <a:ext cx="2362200" cy="220980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243320" y="4114800"/>
            <a:ext cx="2362200" cy="220980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93700" y="162560"/>
            <a:ext cx="8356600" cy="820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4111105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06233" y="2851688"/>
            <a:ext cx="1673352" cy="289379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648225" y="2851688"/>
            <a:ext cx="1673352" cy="289379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792784" y="2851688"/>
            <a:ext cx="1673352" cy="289379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970878" y="2851688"/>
            <a:ext cx="1673352" cy="289379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381000" y="1270000"/>
            <a:ext cx="1920875" cy="1332774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2522993" y="1270000"/>
            <a:ext cx="1920875" cy="1332774"/>
          </a:xfrm>
          <a:noFill/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4666917" y="1270000"/>
            <a:ext cx="1920875" cy="1332774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6845646" y="1270000"/>
            <a:ext cx="1920875" cy="1332774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93700" y="162560"/>
            <a:ext cx="8356600" cy="820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409983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6071997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685800"/>
            <a:ext cx="8839200" cy="9144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43560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5787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  <a:effectLst/>
        </p:spPr>
        <p:txBody>
          <a:bodyPr wrap="none" rtlCol="0" anchor="ctr"/>
          <a:lstStyle/>
          <a:p>
            <a:pPr algn="ctr">
              <a:lnSpc>
                <a:spcPct val="100000"/>
              </a:lnSpc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98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037"/>
          <p:cNvSpPr>
            <a:spLocks noChangeShapeType="1"/>
          </p:cNvSpPr>
          <p:nvPr userDrawn="1"/>
        </p:nvSpPr>
        <p:spPr bwMode="auto">
          <a:xfrm>
            <a:off x="2872327" y="3022200"/>
            <a:ext cx="6271674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72120" y="1828400"/>
            <a:ext cx="5686080" cy="1193800"/>
          </a:xfrm>
        </p:spPr>
        <p:txBody>
          <a:bodyPr anchor="b"/>
          <a:lstStyle>
            <a:lvl1pPr marL="0" indent="0">
              <a:buFontTx/>
              <a:buNone/>
              <a:defRPr sz="2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72120" y="3146807"/>
            <a:ext cx="5716484" cy="629321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Subtitle Here</a:t>
            </a:r>
          </a:p>
        </p:txBody>
      </p:sp>
      <p:sp>
        <p:nvSpPr>
          <p:cNvPr id="13" name="Rectangle 18"/>
          <p:cNvSpPr/>
          <p:nvPr userDrawn="1"/>
        </p:nvSpPr>
        <p:spPr bwMode="auto">
          <a:xfrm>
            <a:off x="0" y="2581663"/>
            <a:ext cx="2277752" cy="4276339"/>
          </a:xfrm>
          <a:custGeom>
            <a:avLst/>
            <a:gdLst/>
            <a:ahLst/>
            <a:cxnLst/>
            <a:rect l="l" t="t" r="r" b="b"/>
            <a:pathLst>
              <a:path w="2277752" h="4276339">
                <a:moveTo>
                  <a:pt x="0" y="0"/>
                </a:moveTo>
                <a:lnTo>
                  <a:pt x="2277752" y="4276339"/>
                </a:lnTo>
                <a:lnTo>
                  <a:pt x="0" y="4276339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28099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6" t="1" r="1241" b="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8"/>
          <p:cNvSpPr/>
          <p:nvPr userDrawn="1"/>
        </p:nvSpPr>
        <p:spPr bwMode="auto">
          <a:xfrm>
            <a:off x="0" y="0"/>
            <a:ext cx="5427352" cy="6858000"/>
          </a:xfrm>
          <a:custGeom>
            <a:avLst/>
            <a:gdLst>
              <a:gd name="connsiteX0" fmla="*/ 0 w 5427352"/>
              <a:gd name="connsiteY0" fmla="*/ 0 h 6858000"/>
              <a:gd name="connsiteX1" fmla="*/ 1752600 w 5427352"/>
              <a:gd name="connsiteY1" fmla="*/ 0 h 6858000"/>
              <a:gd name="connsiteX2" fmla="*/ 1774503 w 5427352"/>
              <a:gd name="connsiteY2" fmla="*/ 0 h 6858000"/>
              <a:gd name="connsiteX3" fmla="*/ 5427352 w 5427352"/>
              <a:gd name="connsiteY3" fmla="*/ 6858000 h 6858000"/>
              <a:gd name="connsiteX4" fmla="*/ 1752600 w 5427352"/>
              <a:gd name="connsiteY4" fmla="*/ 6858000 h 6858000"/>
              <a:gd name="connsiteX5" fmla="*/ 0 w 5427352"/>
              <a:gd name="connsiteY5" fmla="*/ 6858000 h 6858000"/>
              <a:gd name="connsiteX6" fmla="*/ 0 w 542735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7352" h="6858000">
                <a:moveTo>
                  <a:pt x="0" y="0"/>
                </a:moveTo>
                <a:lnTo>
                  <a:pt x="1752600" y="0"/>
                </a:lnTo>
                <a:lnTo>
                  <a:pt x="1774503" y="0"/>
                </a:lnTo>
                <a:lnTo>
                  <a:pt x="5427352" y="6858000"/>
                </a:lnTo>
                <a:lnTo>
                  <a:pt x="17526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304800" y="2492514"/>
            <a:ext cx="3857625" cy="1836690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 bwMode="white">
          <a:xfrm>
            <a:off x="304799" y="4476079"/>
            <a:ext cx="3863489" cy="157301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Subtitle Here</a:t>
            </a: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0" y="4373480"/>
            <a:ext cx="348487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>
              <a:solidFill>
                <a:srgbClr val="0F245F"/>
              </a:solidFill>
              <a:latin typeface="Times" charset="0"/>
            </a:endParaRPr>
          </a:p>
        </p:txBody>
      </p:sp>
      <p:pic>
        <p:nvPicPr>
          <p:cNvPr id="11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60715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erson_125Metallic_4x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70585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3700" y="1371600"/>
            <a:ext cx="3989294" cy="428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393700" y="5486400"/>
            <a:ext cx="3989294" cy="73152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58763"/>
            <a:ext cx="8356600" cy="7239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 bwMode="white">
          <a:xfrm>
            <a:off x="514350" y="5597842"/>
            <a:ext cx="3707130" cy="553998"/>
          </a:xfrm>
        </p:spPr>
        <p:txBody>
          <a:bodyPr anchor="ctr"/>
          <a:lstStyle>
            <a:lvl1pPr marL="0" indent="0">
              <a:buNone/>
              <a:defRPr lang="en-US" sz="1800" b="1" i="0" kern="120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photo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93700" y="5486400"/>
            <a:ext cx="3986784" cy="5310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9" y="1371601"/>
            <a:ext cx="4261801" cy="533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1" i="0" kern="1200" smtClean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rgbClr val="5D5D5D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2118360"/>
            <a:ext cx="4261104" cy="409956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556012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3701" y="1371600"/>
            <a:ext cx="3989293" cy="4334692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58763"/>
            <a:ext cx="8356600" cy="723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93700" y="5486400"/>
            <a:ext cx="3989294" cy="7315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93700" y="5486400"/>
            <a:ext cx="3986784" cy="5310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9" y="1371601"/>
            <a:ext cx="4261801" cy="533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1" i="0" kern="1200" smtClean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rgbClr val="5D5D5D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2118360"/>
            <a:ext cx="4261104" cy="409956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 bwMode="white">
          <a:xfrm>
            <a:off x="514350" y="5597842"/>
            <a:ext cx="3707130" cy="553998"/>
          </a:xfrm>
        </p:spPr>
        <p:txBody>
          <a:bodyPr anchor="ctr"/>
          <a:lstStyle>
            <a:lvl1pPr marL="0" indent="0">
              <a:buNone/>
              <a:defRPr lang="en-US" sz="1800" b="1" i="0" kern="120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photo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4929289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993" y="1371600"/>
            <a:ext cx="3987001" cy="478645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393700" y="5486400"/>
            <a:ext cx="3989294" cy="73152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93700" y="5486400"/>
            <a:ext cx="3986784" cy="531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 bwMode="white">
          <a:xfrm>
            <a:off x="514350" y="5597842"/>
            <a:ext cx="3707130" cy="553998"/>
          </a:xfrm>
        </p:spPr>
        <p:txBody>
          <a:bodyPr anchor="ctr"/>
          <a:lstStyle>
            <a:lvl1pPr marL="0" indent="0">
              <a:buNone/>
              <a:defRPr lang="en-US" sz="1800" b="1" i="0" kern="120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photo 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3700" y="258763"/>
            <a:ext cx="8356600" cy="7239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1999" y="1371601"/>
            <a:ext cx="4261801" cy="533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1" i="0" kern="1200" smtClean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rgbClr val="5D5D5D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2118360"/>
            <a:ext cx="4261104" cy="409956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750292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700" y="1370813"/>
            <a:ext cx="3989294" cy="466592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393700" y="5486400"/>
            <a:ext cx="3989294" cy="7315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93700" y="5486400"/>
            <a:ext cx="3986784" cy="5310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3700" y="258763"/>
            <a:ext cx="8356600" cy="7239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9" y="1371601"/>
            <a:ext cx="4261801" cy="533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1" i="0" kern="1200" smtClean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rgbClr val="5D5D5D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2118360"/>
            <a:ext cx="4261104" cy="409956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 bwMode="white">
          <a:xfrm>
            <a:off x="514350" y="5597842"/>
            <a:ext cx="3707130" cy="553998"/>
          </a:xfrm>
        </p:spPr>
        <p:txBody>
          <a:bodyPr anchor="ctr"/>
          <a:lstStyle>
            <a:lvl1pPr marL="0" indent="0">
              <a:buNone/>
              <a:defRPr lang="en-US" sz="1800" b="1" i="0" kern="120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photo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024824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0E26-E381-4505-8EA0-40B4BA998A86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Emer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2166" y="1371599"/>
            <a:ext cx="3989294" cy="44958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02166" y="5486400"/>
            <a:ext cx="3989294" cy="731520"/>
          </a:xfrm>
          <a:prstGeom prst="rect">
            <a:avLst/>
          </a:prstGeom>
          <a:solidFill>
            <a:srgbClr val="00B3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02142" y="5486400"/>
            <a:ext cx="3978341" cy="53109"/>
          </a:xfrm>
          <a:prstGeom prst="rect">
            <a:avLst/>
          </a:prstGeom>
          <a:solidFill>
            <a:srgbClr val="009A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endParaRPr lang="en-US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3700" y="258763"/>
            <a:ext cx="8356600" cy="7239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1999" y="1371601"/>
            <a:ext cx="4261801" cy="533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1" i="0" kern="1200" smtClean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rgbClr val="5D5D5D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2118360"/>
            <a:ext cx="4261104" cy="409956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 bwMode="white">
          <a:xfrm>
            <a:off x="514350" y="5597842"/>
            <a:ext cx="3707130" cy="553998"/>
          </a:xfrm>
        </p:spPr>
        <p:txBody>
          <a:bodyPr anchor="ctr"/>
          <a:lstStyle>
            <a:lvl1pPr marL="0" indent="0">
              <a:buNone/>
              <a:defRPr lang="en-US" sz="1800" b="1" i="0" kern="120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-342900">
              <a:buNone/>
              <a:defRPr lang="en-US" sz="1600" kern="120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2pPr>
            <a:lvl3pPr marL="342900" indent="-342900"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None/>
              <a:defRPr>
                <a:solidFill>
                  <a:schemeClr val="tx1"/>
                </a:solidFill>
              </a:defRPr>
            </a:lvl4pPr>
            <a:lvl5pPr marL="342900" indent="-3429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photo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3779615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32063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800">
              <a:solidFill>
                <a:srgbClr val="0F245F"/>
              </a:solidFill>
              <a:latin typeface="Arial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FE85D401-F97F-4A4E-9C1D-B02E98D9EE8F}" type="slidenum">
              <a:rPr lang="zh-TW" altLang="en-US" sz="1800">
                <a:solidFill>
                  <a:srgbClr val="0F245F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800">
              <a:solidFill>
                <a:srgbClr val="0F24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260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  <a:latin typeface="Arial"/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  <a:latin typeface="Arial"/>
              </a:rPr>
              <a:t>This slide has been omitted</a:t>
            </a: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sz="1800">
              <a:solidFill>
                <a:srgbClr val="0F245F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sz="1800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5E869E44-FE1D-48A9-8BDB-FB0B08B20958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sz="1800">
              <a:solidFill>
                <a:srgbClr val="0F245F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sz="1800">
              <a:solidFill>
                <a:srgbClr val="0F245F"/>
              </a:solidFill>
            </a:endParaRPr>
          </a:p>
        </p:txBody>
      </p:sp>
      <p:sp>
        <p:nvSpPr>
          <p:cNvPr id="5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01D6913C-064C-4181-B887-641E6E403FE3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06400"/>
            <a:ext cx="2105025" cy="5346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406400"/>
            <a:ext cx="6162675" cy="5346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5F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71882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100000"/>
              </a:lnSpc>
              <a:defRPr/>
            </a:pPr>
            <a:endParaRPr lang="en-US" sz="3200" i="1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8356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8D543-F10E-4FAA-BDEC-8D45E7AFD357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0E26-E381-4505-8EA0-40B4BA998A86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7861-236E-4357-AC13-401529FE0FF6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47C6-BCA2-4A65-B821-9E9A02BA296A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0E26-E381-4505-8EA0-40B4BA998A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E129-D3E9-4AC4-A9B1-423CCF3127CD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400E-83E4-4E8D-B955-3511DDF299F4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4785-FEA8-4735-B5A0-86A8060C193C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A2F1-F851-48CF-96CC-5FE74634D7DC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F019-981A-48AB-A920-6FADE47D3778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B7A3-5DDB-499C-B193-A3F46A7CF490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7989-3D85-4DE3-8DC7-4133948EFF57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DDC7-37F2-404A-BD3B-48A829F2FEE3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06400"/>
            <a:ext cx="2105025" cy="5346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406400"/>
            <a:ext cx="6162675" cy="5346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EE3D-B324-46DB-A7D3-7D568D415230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8356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0972-D3E1-4B3E-8CAC-2D41A95C6419}" type="datetime1">
              <a:rPr lang="en-US" smtClean="0">
                <a:solidFill>
                  <a:srgbClr val="0F245F"/>
                </a:solidFill>
              </a:rPr>
              <a:pPr>
                <a:defRPr/>
              </a:pPr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71882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9E244D38-8095-4144-A297-ED8D881FE681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10B48-2367-454B-8432-41338491752A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0EA7C-537E-444A-9059-8193D457683C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0FECEF-1503-4D8D-A2A2-0999103D710F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206500"/>
            <a:ext cx="41211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79655-7F88-41D8-8A77-864BD01AF540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B29AA-7258-4A70-9D64-FF9A76970CD4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7C9E7-64F5-4C92-A24F-EB9DCE0ECD83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C94A-9D1E-4F35-96DD-A9C3E4378646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3F77-4F7A-45C0-8D1A-370653548976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56FEB-DD20-4BFE-A675-61011407770B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A7D6B-37E7-44B3-A244-CA85E41CB8C8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06400"/>
            <a:ext cx="2105025" cy="5346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406400"/>
            <a:ext cx="6162675" cy="5346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722CA-D419-476B-99B6-A7B035766FA0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71882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983917C-D232-41A2-AF25-55946CFA419A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71882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06500"/>
            <a:ext cx="8394700" cy="4546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A945A42-9C4D-4DD9-81C1-88D6CCB0F57B}" type="datetime1">
              <a:rPr lang="en-US" smtClean="0">
                <a:solidFill>
                  <a:srgbClr val="0F245F"/>
                </a:solidFill>
              </a:rPr>
              <a:pPr/>
              <a:t>10/19/2016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6B0D-E418-40C6-9218-1611C74FCDB6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8D543-F10E-4FAA-BDEC-8D45E7AFD357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10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670E26-E381-4505-8EA0-40B4BA998A86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985125" y="6629400"/>
            <a:ext cx="11588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  <a:latin typeface="Arial"/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  <a:latin typeface="Arial"/>
              </a:rPr>
              <a:t>This slide has been omitted</a:t>
            </a: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9900" y="406400"/>
            <a:ext cx="8356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206500"/>
            <a:ext cx="4121150" cy="21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8850" y="1206500"/>
            <a:ext cx="4121150" cy="21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556000"/>
            <a:ext cx="4121150" cy="21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8850" y="3556000"/>
            <a:ext cx="4121150" cy="21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H="1"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F245F"/>
                </a:solidFill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1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21" r:id="rId4"/>
    <p:sldLayoutId id="2147483717" r:id="rId5"/>
    <p:sldLayoutId id="2147483718" r:id="rId6"/>
    <p:sldLayoutId id="2147483719" r:id="rId7"/>
    <p:sldLayoutId id="2147483720" r:id="rId8"/>
  </p:sldLayoutIdLst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  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100000"/>
              </a:lnSpc>
              <a:defRPr sz="900"/>
            </a:lvl1pPr>
          </a:lstStyle>
          <a:p>
            <a:pPr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defRPr sz="900"/>
            </a:lvl1pPr>
          </a:lstStyle>
          <a:p>
            <a:pPr>
              <a:defRPr/>
            </a:pPr>
            <a:fld id="{5DA7B496-F39D-4DDE-BBC9-607954E347E3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b="1">
          <a:solidFill>
            <a:srgbClr val="0F245F"/>
          </a:solidFill>
          <a:latin typeface="+mn-lt"/>
        </a:defRPr>
      </a:lvl3pPr>
      <a:lvl4pPr marL="17145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100000"/>
              </a:lnSpc>
              <a:defRPr sz="900">
                <a:solidFill>
                  <a:srgbClr val="0F245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FD29FC3C-0E72-4323-89F4-FDC5B6A8C50E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b="1">
          <a:solidFill>
            <a:srgbClr val="0F245F"/>
          </a:solidFill>
          <a:latin typeface="+mn-lt"/>
        </a:defRPr>
      </a:lvl3pPr>
      <a:lvl4pPr marL="17145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>
                <a:solidFill>
                  <a:srgbClr val="0F245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F245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06400"/>
            <a:ext cx="7188200" cy="7239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394700" cy="454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sz="1800" dirty="0">
              <a:solidFill>
                <a:srgbClr val="0F245F"/>
              </a:solidFill>
            </a:endParaRP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sz="1800" dirty="0">
              <a:solidFill>
                <a:srgbClr val="0F24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0788" y="6589713"/>
            <a:ext cx="298450" cy="301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2B068A88-68BB-460F-B7DB-4FAF10ABE212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19431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5pPr>
      <a:lvl6pPr marL="24003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6pPr>
      <a:lvl7pPr marL="28575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7pPr>
      <a:lvl8pPr marL="33147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8pPr>
      <a:lvl9pPr marL="37719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</p:sldLayoutIdLst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0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06400"/>
            <a:ext cx="8356600" cy="7239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394700" cy="454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30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800" b="0" smtClean="0"/>
            </a:lvl1pPr>
          </a:lstStyle>
          <a:p>
            <a:pPr>
              <a:lnSpc>
                <a:spcPct val="100000"/>
              </a:lnSpc>
              <a:defRPr/>
            </a:pPr>
            <a:fld id="{B6BE3C44-C88D-4118-A0B7-7091CFE292C3}" type="datetime1">
              <a:rPr lang="en-US">
                <a:solidFill>
                  <a:srgbClr val="0F245F"/>
                </a:solidFill>
              </a:rPr>
              <a:pPr>
                <a:lnSpc>
                  <a:spcPct val="100000"/>
                </a:lnSpc>
                <a:defRPr/>
              </a:pPr>
              <a:t>10/19/2016</a:t>
            </a:fld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483021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CC00"/>
              </a:buClr>
              <a:buSzPct val="125000"/>
              <a:buFont typeface="Wingdings" pitchFamily="2" charset="2"/>
              <a:buChar char="ü"/>
              <a:defRPr/>
            </a:pPr>
            <a:endParaRPr lang="en-US" sz="3600" b="1" dirty="0">
              <a:solidFill>
                <a:srgbClr val="0F245F"/>
              </a:solidFill>
            </a:endParaRPr>
          </a:p>
        </p:txBody>
      </p:sp>
      <p:sp>
        <p:nvSpPr>
          <p:cNvPr id="483021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CC00"/>
              </a:buClr>
              <a:buSzPct val="125000"/>
              <a:buFont typeface="Wingdings" pitchFamily="2" charset="2"/>
              <a:buChar char="ü"/>
              <a:defRPr/>
            </a:pPr>
            <a:endParaRPr lang="en-US" sz="3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19431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5pPr>
      <a:lvl6pPr marL="24003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6pPr>
      <a:lvl7pPr marL="28575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7pPr>
      <a:lvl8pPr marL="33147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8pPr>
      <a:lvl9pPr marL="37719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06400"/>
            <a:ext cx="7188200" cy="7239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394700" cy="454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i="0"/>
            </a:lvl1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00CC00"/>
              </a:buClr>
              <a:buSzPct val="125000"/>
              <a:buFont typeface="Wingdings" pitchFamily="2" charset="2"/>
              <a:buChar char="ü"/>
            </a:pPr>
            <a:fld id="{CC82A5E4-E722-449F-8D4E-AF44F117724F}" type="datetime1">
              <a:rPr lang="en-US" b="1" smtClean="0">
                <a:solidFill>
                  <a:srgbClr val="0F245F"/>
                </a:solidFill>
              </a:rPr>
              <a:pPr>
                <a:lnSpc>
                  <a:spcPct val="100000"/>
                </a:lnSpc>
                <a:spcBef>
                  <a:spcPct val="50000"/>
                </a:spcBef>
                <a:buClr>
                  <a:srgbClr val="00CC00"/>
                </a:buClr>
                <a:buSzPct val="125000"/>
                <a:buFont typeface="Wingdings" pitchFamily="2" charset="2"/>
                <a:buChar char="ü"/>
              </a:pPr>
              <a:t>10/19/2016</a:t>
            </a:fld>
            <a:endParaRPr lang="en-US" b="1" dirty="0">
              <a:solidFill>
                <a:srgbClr val="0F245F"/>
              </a:solidFill>
            </a:endParaRPr>
          </a:p>
        </p:txBody>
      </p:sp>
      <p:sp>
        <p:nvSpPr>
          <p:cNvPr id="54477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CC00"/>
              </a:buClr>
              <a:buSzPct val="125000"/>
              <a:buFont typeface="Wingdings" pitchFamily="2" charset="2"/>
              <a:buChar char="ü"/>
            </a:pPr>
            <a:endParaRPr lang="en-US" sz="3600" b="1" dirty="0">
              <a:solidFill>
                <a:srgbClr val="0F245F"/>
              </a:solidFill>
            </a:endParaRPr>
          </a:p>
        </p:txBody>
      </p:sp>
      <p:sp>
        <p:nvSpPr>
          <p:cNvPr id="54477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CC00"/>
              </a:buClr>
              <a:buSzPct val="125000"/>
              <a:buFont typeface="Wingdings" pitchFamily="2" charset="2"/>
              <a:buChar char="ü"/>
            </a:pPr>
            <a:endParaRPr lang="en-US" sz="3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ransition/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2573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</a:defRPr>
      </a:lvl4pPr>
      <a:lvl5pPr marL="19431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5pPr>
      <a:lvl6pPr marL="24003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6pPr>
      <a:lvl7pPr marL="28575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7pPr>
      <a:lvl8pPr marL="33147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8pPr>
      <a:lvl9pPr marL="37719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  <a:latin typeface="Arial"/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/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/>
            </a:lvl1pPr>
          </a:lstStyle>
          <a:p>
            <a:pPr>
              <a:lnSpc>
                <a:spcPct val="100000"/>
              </a:lnSpc>
            </a:pPr>
            <a:fld id="{86801A04-7C01-4ECC-862F-6651AA5B112C}" type="slidenum">
              <a:rPr lang="en-US">
                <a:solidFill>
                  <a:srgbClr val="0F245F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b="1">
          <a:solidFill>
            <a:srgbClr val="0F245F"/>
          </a:solidFill>
          <a:latin typeface="+mn-lt"/>
        </a:defRPr>
      </a:lvl3pPr>
      <a:lvl4pPr marL="17145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06400"/>
            <a:ext cx="7188200" cy="7239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394700" cy="454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i="0">
                <a:latin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54477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 dirty="0">
              <a:solidFill>
                <a:srgbClr val="0F245F"/>
              </a:solidFill>
            </a:endParaRPr>
          </a:p>
        </p:txBody>
      </p:sp>
      <p:sp>
        <p:nvSpPr>
          <p:cNvPr id="54477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 dirty="0">
              <a:solidFill>
                <a:srgbClr val="0F24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0788" y="6589713"/>
            <a:ext cx="298450" cy="301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DC59CC56-9345-4DA9-A82C-734DC8AB1DCC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</a:defRPr>
      </a:lvl4pPr>
      <a:lvl5pPr marL="19431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5pPr>
      <a:lvl6pPr marL="24003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6pPr>
      <a:lvl7pPr marL="28575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7pPr>
      <a:lvl8pPr marL="33147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8pPr>
      <a:lvl9pPr marL="37719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100000"/>
              </a:lnSpc>
              <a:defRPr sz="900">
                <a:latin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defRPr sz="900">
                <a:latin typeface="Arial"/>
              </a:defRPr>
            </a:lvl1pPr>
          </a:lstStyle>
          <a:p>
            <a:pPr>
              <a:defRPr/>
            </a:pPr>
            <a:fld id="{BA099E1A-3F8F-4472-9548-755CAD6CC14F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b="1">
          <a:solidFill>
            <a:srgbClr val="0F245F"/>
          </a:solidFill>
          <a:latin typeface="+mn-lt"/>
        </a:defRPr>
      </a:lvl3pPr>
      <a:lvl4pPr marL="17145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162560"/>
            <a:ext cx="8356600" cy="8201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192" y="1310640"/>
            <a:ext cx="8357616" cy="5100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72712" y="6602576"/>
            <a:ext cx="540808" cy="190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>
              <a:lnSpc>
                <a:spcPct val="100000"/>
              </a:lnSpc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  <a:latin typeface="Arial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ru-RU" sz="800" dirty="0">
              <a:solidFill>
                <a:srgbClr val="004B8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8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0" i="0" cap="none" spc="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174625" indent="-174625" algn="l" rtl="0" eaLnBrk="0" fontAlgn="base" hangingPunct="0">
        <a:lnSpc>
          <a:spcPct val="90000"/>
        </a:lnSpc>
        <a:spcBef>
          <a:spcPts val="500"/>
        </a:spcBef>
        <a:spcAft>
          <a:spcPts val="500"/>
        </a:spcAft>
        <a:buClr>
          <a:schemeClr val="bg1">
            <a:lumMod val="50000"/>
          </a:schemeClr>
        </a:buClr>
        <a:buSzPct val="8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1775" algn="l" rtl="0" eaLnBrk="0" fontAlgn="base" hangingPunct="0">
        <a:lnSpc>
          <a:spcPct val="90000"/>
        </a:lnSpc>
        <a:spcBef>
          <a:spcPts val="500"/>
        </a:spcBef>
        <a:spcAft>
          <a:spcPts val="500"/>
        </a:spcAft>
        <a:buClr>
          <a:schemeClr val="bg1">
            <a:lumMod val="50000"/>
          </a:schemeClr>
        </a:buClr>
        <a:buChar char="–"/>
        <a:defRPr sz="1800">
          <a:solidFill>
            <a:schemeClr val="tx1"/>
          </a:solidFill>
          <a:latin typeface="+mn-lt"/>
        </a:defRPr>
      </a:lvl2pPr>
      <a:lvl3pPr marL="685800" indent="-169863" algn="l" rtl="0" eaLnBrk="0" fontAlgn="base" hangingPunct="0">
        <a:lnSpc>
          <a:spcPct val="90000"/>
        </a:lnSpc>
        <a:spcBef>
          <a:spcPts val="500"/>
        </a:spcBef>
        <a:spcAft>
          <a:spcPts val="500"/>
        </a:spcAft>
        <a:buClr>
          <a:schemeClr val="bg1">
            <a:lumMod val="50000"/>
          </a:schemeClr>
        </a:buClr>
        <a:buChar char="•"/>
        <a:defRPr sz="1600">
          <a:solidFill>
            <a:schemeClr val="tx1"/>
          </a:solidFill>
          <a:latin typeface="+mn-lt"/>
        </a:defRPr>
      </a:lvl3pPr>
      <a:lvl4pPr marL="914400" indent="-169863" algn="l" rtl="0" eaLnBrk="0" fontAlgn="base" hangingPunct="0">
        <a:lnSpc>
          <a:spcPct val="90000"/>
        </a:lnSpc>
        <a:spcBef>
          <a:spcPts val="500"/>
        </a:spcBef>
        <a:spcAft>
          <a:spcPts val="500"/>
        </a:spcAft>
        <a:buClr>
          <a:schemeClr val="bg1">
            <a:lumMod val="50000"/>
          </a:schemeClr>
        </a:buClr>
        <a:buChar char="–"/>
        <a:defRPr sz="1600">
          <a:solidFill>
            <a:schemeClr val="tx1"/>
          </a:solidFill>
          <a:latin typeface="+mn-lt"/>
        </a:defRPr>
      </a:lvl4pPr>
      <a:lvl5pPr marL="1201738" indent="-168275" algn="l" rtl="0" eaLnBrk="0" fontAlgn="base" hangingPunct="0">
        <a:lnSpc>
          <a:spcPct val="90000"/>
        </a:lnSpc>
        <a:spcBef>
          <a:spcPts val="500"/>
        </a:spcBef>
        <a:spcAft>
          <a:spcPts val="500"/>
        </a:spcAft>
        <a:buClr>
          <a:schemeClr val="bg1">
            <a:lumMod val="50000"/>
          </a:schemeClr>
        </a:buClr>
        <a:buChar char="»"/>
        <a:defRPr sz="1600">
          <a:solidFill>
            <a:schemeClr val="tx1"/>
          </a:solidFill>
          <a:latin typeface="+mn-lt"/>
        </a:defRPr>
      </a:lvl5pPr>
      <a:lvl6pPr marL="24003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6pPr>
      <a:lvl7pPr marL="28575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7pPr>
      <a:lvl8pPr marL="33147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8pPr>
      <a:lvl9pPr marL="37719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-1588"/>
            <a:ext cx="8356600" cy="11318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394700" cy="4546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/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F245F"/>
              </a:solidFill>
              <a:latin typeface="Arial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800" dirty="0">
              <a:solidFill>
                <a:srgbClr val="0F245F"/>
              </a:solidFill>
              <a:latin typeface="Arial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800" dirty="0">
              <a:solidFill>
                <a:srgbClr val="0F245F"/>
              </a:solidFill>
              <a:latin typeface="Arial" pitchFamily="34" charset="0"/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fontAlgn="base">
        <a:spcBef>
          <a:spcPct val="0"/>
        </a:spcBef>
        <a:spcAft>
          <a:spcPct val="2000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2573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</a:defRPr>
      </a:lvl4pPr>
      <a:lvl5pPr marL="19431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5pPr>
      <a:lvl6pPr marL="24003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6pPr>
      <a:lvl7pPr marL="28575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7pPr>
      <a:lvl8pPr marL="33147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8pPr>
      <a:lvl9pPr marL="3771900" indent="-228600" algn="l" rtl="0" fontAlgn="base">
        <a:spcBef>
          <a:spcPct val="0"/>
        </a:spcBef>
        <a:spcAft>
          <a:spcPct val="2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transition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  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444500" y="0"/>
            <a:ext cx="0" cy="11049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100000"/>
              </a:lnSpc>
              <a:defRPr sz="900"/>
            </a:lvl1pPr>
          </a:lstStyle>
          <a:p>
            <a:pPr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8774113" y="6589713"/>
            <a:ext cx="4333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E8BED02-BC5A-4981-8E40-BBA3B1AB7D1B}" type="slidenum">
              <a:rPr lang="en-US" sz="1600" b="1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b="1">
          <a:solidFill>
            <a:srgbClr val="0F245F"/>
          </a:solidFill>
          <a:latin typeface="+mn-lt"/>
        </a:defRPr>
      </a:lvl3pPr>
      <a:lvl4pPr marL="17145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fld id="{0DAB8487-CFAA-42C0-9BC9-0FE2166A9F5D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06400"/>
            <a:ext cx="7188200" cy="7239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394700" cy="454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i="0">
                <a:latin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544773" name="Line 5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 dirty="0">
              <a:solidFill>
                <a:srgbClr val="0F245F"/>
              </a:solidFill>
            </a:endParaRPr>
          </a:p>
        </p:txBody>
      </p:sp>
      <p:sp>
        <p:nvSpPr>
          <p:cNvPr id="544774" name="Line 6"/>
          <p:cNvSpPr>
            <a:spLocks noChangeShapeType="1"/>
          </p:cNvSpPr>
          <p:nvPr/>
        </p:nvSpPr>
        <p:spPr bwMode="auto">
          <a:xfrm flipH="1">
            <a:off x="444500" y="0"/>
            <a:ext cx="0" cy="109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en-US" sz="3200" i="1" dirty="0">
              <a:solidFill>
                <a:srgbClr val="0F24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0788" y="6589713"/>
            <a:ext cx="298450" cy="301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DC59CC56-9345-4DA9-A82C-734DC8AB1DCC}" type="slidenum">
              <a:rPr lang="en-US" sz="1600" b="1">
                <a:solidFill>
                  <a:srgbClr val="0F245F"/>
                </a:solidFill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</a:defRPr>
      </a:lvl4pPr>
      <a:lvl5pPr marL="19431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5pPr>
      <a:lvl6pPr marL="24003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6pPr>
      <a:lvl7pPr marL="28575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7pPr>
      <a:lvl8pPr marL="33147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8pPr>
      <a:lvl9pPr marL="37719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 чем истинный смысл лидерства?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Эд Монсер (Ed Monser)</a:t>
            </a:r>
          </a:p>
          <a:p>
            <a:r>
              <a:rPr lang="ru-RU" dirty="0"/>
              <a:t>Президент корпорации Emerson</a:t>
            </a:r>
          </a:p>
        </p:txBody>
      </p:sp>
    </p:spTree>
    <p:extLst>
      <p:ext uri="{BB962C8B-B14F-4D97-AF65-F5344CB8AC3E}">
        <p14:creationId xmlns:p14="http://schemas.microsoft.com/office/powerpoint/2010/main" xmlns="" val="18010530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1206500"/>
            <a:ext cx="8607425" cy="4546600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dirty="0"/>
              <a:t>Результат эффективного </a:t>
            </a:r>
            <a:r>
              <a:rPr lang="ru-RU" b="1" dirty="0">
                <a:solidFill>
                  <a:schemeClr val="tx2"/>
                </a:solidFill>
              </a:rPr>
              <a:t>лидерства</a:t>
            </a:r>
            <a:r>
              <a:rPr lang="ru-RU" dirty="0"/>
              <a:t> – удовлетворение </a:t>
            </a:r>
            <a:r>
              <a:rPr lang="ru-RU" b="1" dirty="0">
                <a:solidFill>
                  <a:schemeClr val="tx2"/>
                </a:solidFill>
              </a:rPr>
              <a:t>потребностей</a:t>
            </a:r>
            <a:r>
              <a:rPr lang="ru-RU" dirty="0"/>
              <a:t> сотрудников:</a:t>
            </a:r>
            <a:endParaRPr lang="ru-RU" b="1" dirty="0"/>
          </a:p>
          <a:p>
            <a:pPr marL="285750" indent="-285750">
              <a:lnSpc>
                <a:spcPct val="12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1)  Рабочая среда, основанная на </a:t>
            </a:r>
            <a:r>
              <a:rPr lang="ru-RU" sz="2400" b="1" dirty="0">
                <a:solidFill>
                  <a:schemeClr val="tx2"/>
                </a:solidFill>
              </a:rPr>
              <a:t>надежности</a:t>
            </a:r>
            <a:r>
              <a:rPr lang="ru-RU" sz="2400" dirty="0"/>
              <a:t> и </a:t>
            </a:r>
            <a:r>
              <a:rPr lang="ru-RU" sz="2400" b="1" dirty="0">
                <a:solidFill>
                  <a:schemeClr val="tx2"/>
                </a:solidFill>
              </a:rPr>
              <a:t>единстве</a:t>
            </a:r>
            <a:endParaRPr lang="ru-RU" sz="2400" b="1" dirty="0"/>
          </a:p>
          <a:p>
            <a:pPr marL="285750" indent="-285750">
              <a:lnSpc>
                <a:spcPct val="6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2)  Постановка </a:t>
            </a:r>
            <a:r>
              <a:rPr lang="ru-RU" sz="2400" b="1" dirty="0">
                <a:solidFill>
                  <a:schemeClr val="tx2"/>
                </a:solidFill>
              </a:rPr>
              <a:t>целей</a:t>
            </a:r>
            <a:r>
              <a:rPr lang="ru-RU" sz="2400" dirty="0"/>
              <a:t> и </a:t>
            </a:r>
            <a:r>
              <a:rPr lang="ru-RU" sz="2400" b="1" dirty="0">
                <a:solidFill>
                  <a:schemeClr val="tx2"/>
                </a:solidFill>
              </a:rPr>
              <a:t>задач</a:t>
            </a:r>
            <a:endParaRPr lang="ru-RU" sz="2400" b="1" dirty="0"/>
          </a:p>
          <a:p>
            <a:pPr marL="285750" indent="-285750">
              <a:lnSpc>
                <a:spcPct val="6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3)  </a:t>
            </a:r>
            <a:r>
              <a:rPr lang="ru-RU" sz="2400" b="1" dirty="0">
                <a:solidFill>
                  <a:schemeClr val="tx2"/>
                </a:solidFill>
              </a:rPr>
              <a:t>Энергичность</a:t>
            </a:r>
            <a:r>
              <a:rPr lang="ru-RU" sz="2400" dirty="0"/>
              <a:t> и </a:t>
            </a:r>
            <a:r>
              <a:rPr lang="ru-RU" sz="2400" b="1" dirty="0">
                <a:solidFill>
                  <a:schemeClr val="tx2"/>
                </a:solidFill>
              </a:rPr>
              <a:t>ответственность </a:t>
            </a:r>
            <a:r>
              <a:rPr lang="ru-RU" sz="2400" dirty="0"/>
              <a:t>сотрудников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4)  </a:t>
            </a:r>
            <a:r>
              <a:rPr lang="ru-RU" sz="2400" b="1" dirty="0">
                <a:solidFill>
                  <a:schemeClr val="tx2"/>
                </a:solidFill>
              </a:rPr>
              <a:t>Уверенность в своих силах</a:t>
            </a:r>
            <a:r>
              <a:rPr lang="ru-RU" dirty="0"/>
              <a:t> и </a:t>
            </a:r>
            <a:r>
              <a:rPr lang="ru-RU" sz="2400" b="1" dirty="0">
                <a:solidFill>
                  <a:schemeClr val="tx2"/>
                </a:solidFill>
              </a:rPr>
              <a:t>творческий потенциал</a:t>
            </a:r>
            <a:r>
              <a:rPr lang="ru-RU" dirty="0"/>
              <a:t> </a:t>
            </a:r>
            <a:r>
              <a:rPr lang="ru-RU" sz="2400" dirty="0"/>
              <a:t>каждого сотрудника </a:t>
            </a:r>
          </a:p>
          <a:p>
            <a:pPr marL="0" indent="0">
              <a:lnSpc>
                <a:spcPct val="65000"/>
              </a:lnSpc>
              <a:buFont typeface="Wingdings" pitchFamily="2" charset="2"/>
              <a:buNone/>
            </a:pPr>
            <a:endParaRPr lang="ru-RU" dirty="0"/>
          </a:p>
          <a:p>
            <a:pPr marL="0" indent="0">
              <a:lnSpc>
                <a:spcPct val="100000"/>
              </a:lnSpc>
            </a:pPr>
            <a:r>
              <a:rPr lang="ru-RU" dirty="0"/>
              <a:t>    В основе всех измерений – </a:t>
            </a:r>
            <a:r>
              <a:rPr lang="ru-RU" b="1" dirty="0">
                <a:solidFill>
                  <a:schemeClr val="tx2"/>
                </a:solidFill>
              </a:rPr>
              <a:t>взаимоотношения между людьми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21474022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631" y="1328460"/>
            <a:ext cx="8366125" cy="4584700"/>
          </a:xfrm>
        </p:spPr>
        <p:txBody>
          <a:bodyPr/>
          <a:lstStyle/>
          <a:p>
            <a:pPr marL="57150" indent="-57150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Чтобы удовлетворить </a:t>
            </a:r>
            <a:r>
              <a:rPr lang="ru-RU" dirty="0">
                <a:solidFill>
                  <a:schemeClr val="tx2"/>
                </a:solidFill>
              </a:rPr>
              <a:t>потребности</a:t>
            </a:r>
            <a:r>
              <a:rPr lang="ru-RU" dirty="0"/>
              <a:t> сотрудников и добиться положительных результатов, лидеры привносят в организацию четыре элемента: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490" y="2511350"/>
            <a:ext cx="2743200" cy="2970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u="sng" dirty="0">
                <a:solidFill>
                  <a:srgbClr val="3F4040"/>
                </a:solidFill>
              </a:rPr>
              <a:t>Потребности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Доверие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Значимость и целенаправленность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Надежда и оптимизм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5179" y="2413696"/>
            <a:ext cx="2727108" cy="2970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u="sng" dirty="0">
                <a:solidFill>
                  <a:srgbClr val="3F4040"/>
                </a:solidFill>
              </a:rPr>
              <a:t>Лидеры привносят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Честность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Дальновидность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Вдохновение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Компетентность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8776" y="2404813"/>
            <a:ext cx="3237442" cy="2970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u="sng" dirty="0">
                <a:solidFill>
                  <a:srgbClr val="3F4040"/>
                </a:solidFill>
              </a:rPr>
              <a:t>Результаты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Надежность и единство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Цели и задачи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Энергичность и ответственность</a:t>
            </a:r>
          </a:p>
          <a:p>
            <a:pPr algn="ctr"/>
            <a:endParaRPr lang="ru-RU" sz="2000" dirty="0">
              <a:solidFill>
                <a:srgbClr val="3F4040"/>
              </a:solidFill>
            </a:endParaRPr>
          </a:p>
          <a:p>
            <a:pPr algn="ctr"/>
            <a:r>
              <a:rPr lang="ru-RU" sz="2000" dirty="0">
                <a:solidFill>
                  <a:srgbClr val="3F4040"/>
                </a:solidFill>
              </a:rPr>
              <a:t>Уверенность и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7282377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</a:rPr>
              <a:t>Честность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Честность – неотъемлемый элемент лидерства. Прежде чем охотно пойти за кем-то, людям необходимо убедиться, что этому человеку можно доверять.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Сотрудники должны знать, чего от них ждут.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Факторы в основе доверия: профессионализм, постоянство, внимательность, откровенность и искренность.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Откровенность – возможно, самый важный фактор. Лидеры должны создать такую рабочую обстановку, в которой сотрудники будут открыто взаимодействовать друг с другом.</a:t>
            </a:r>
          </a:p>
          <a:p>
            <a:pPr>
              <a:lnSpc>
                <a:spcPct val="75000"/>
              </a:lnSpc>
            </a:pPr>
            <a:endParaRPr lang="ru-RU" sz="2400" dirty="0"/>
          </a:p>
          <a:p>
            <a:pPr>
              <a:lnSpc>
                <a:spcPct val="75000"/>
              </a:lnSpc>
            </a:pPr>
            <a:endParaRPr lang="ru-RU" sz="2400" dirty="0"/>
          </a:p>
          <a:p>
            <a:pPr>
              <a:lnSpc>
                <a:spcPct val="75000"/>
              </a:lnSpc>
            </a:pPr>
            <a:endParaRPr lang="ru-RU" sz="2400" dirty="0"/>
          </a:p>
          <a:p>
            <a:pPr>
              <a:lnSpc>
                <a:spcPct val="75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286355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</a:rPr>
              <a:t>Дальновидность</a:t>
            </a:r>
            <a:endParaRPr lang="ru-RU" sz="2400" b="1" dirty="0"/>
          </a:p>
          <a:p>
            <a:pPr>
              <a:spcAft>
                <a:spcPts val="1800"/>
              </a:spcAft>
            </a:pPr>
            <a:r>
              <a:rPr lang="ru-RU" sz="2200" dirty="0"/>
              <a:t>Лидер – это человек, который ставит и определяет перспективные цели, мотивирует на их достижение и всегда готов прийти на помощь.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Лидеры должны знать, куда идти.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Люди хотят иметь четкое представление о поставленных целях, чтобы отслеживать их достижение.</a:t>
            </a:r>
          </a:p>
          <a:p>
            <a:pPr>
              <a:spcAft>
                <a:spcPts val="1800"/>
              </a:spcAft>
            </a:pPr>
            <a:r>
              <a:rPr lang="ru-RU" sz="2200" dirty="0"/>
              <a:t>Лидеры ставят цели с позиции энтузиазма, взгляда в будущее и значимости.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3949776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</a:rPr>
              <a:t>Дальновидность</a:t>
            </a:r>
            <a:endParaRPr lang="ru-RU" sz="2400" b="1" dirty="0"/>
          </a:p>
          <a:p>
            <a:pPr marL="0" indent="0">
              <a:buNone/>
            </a:pPr>
            <a:r>
              <a:rPr lang="ru-RU" sz="2200" dirty="0"/>
              <a:t>Основные вопросы:</a:t>
            </a:r>
          </a:p>
          <a:p>
            <a:pPr marL="111125" indent="-111125" defTabSz="461963">
              <a:spcBef>
                <a:spcPts val="1200"/>
              </a:spcBef>
              <a:spcAft>
                <a:spcPts val="18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200" dirty="0"/>
              <a:t>	</a:t>
            </a:r>
            <a:r>
              <a:rPr lang="ru-RU" sz="2200" dirty="0"/>
              <a:t>1)</a:t>
            </a:r>
            <a:r>
              <a:rPr lang="en-US" sz="2200" dirty="0"/>
              <a:t>	</a:t>
            </a:r>
            <a:r>
              <a:rPr lang="ru-RU" sz="2200" dirty="0"/>
              <a:t>В чем значимость нашей работы?</a:t>
            </a:r>
          </a:p>
          <a:p>
            <a:pPr marL="111125" indent="-111125" defTabSz="4619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200" dirty="0"/>
              <a:t>	</a:t>
            </a:r>
            <a:r>
              <a:rPr lang="ru-RU" sz="2200" dirty="0"/>
              <a:t>2)</a:t>
            </a:r>
            <a:r>
              <a:rPr lang="en-US" sz="2200" dirty="0"/>
              <a:t>	</a:t>
            </a:r>
            <a:r>
              <a:rPr lang="ru-RU" sz="2200" dirty="0"/>
              <a:t>Какое влияние оказывает наша работа </a:t>
            </a:r>
          </a:p>
          <a:p>
            <a:pPr marL="571500" indent="-57150" defTabSz="4619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ru-RU" sz="2200" dirty="0"/>
              <a:t>на других?</a:t>
            </a:r>
          </a:p>
          <a:p>
            <a:pPr marL="111125" indent="-111125" defTabSz="461963"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200" dirty="0"/>
              <a:t>	</a:t>
            </a:r>
            <a:r>
              <a:rPr lang="ru-RU" sz="2200" dirty="0"/>
              <a:t>3)</a:t>
            </a:r>
            <a:r>
              <a:rPr lang="en-US" sz="2200" dirty="0"/>
              <a:t>	</a:t>
            </a:r>
            <a:r>
              <a:rPr lang="ru-RU" sz="2200" dirty="0"/>
              <a:t>Чем измеряется успех?</a:t>
            </a:r>
          </a:p>
          <a:p>
            <a:pPr marL="111125" indent="-111125" defTabSz="461963"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200" dirty="0"/>
              <a:t>	</a:t>
            </a:r>
            <a:r>
              <a:rPr lang="ru-RU" sz="2200" dirty="0"/>
              <a:t>4)</a:t>
            </a:r>
            <a:r>
              <a:rPr lang="en-US" sz="2200" dirty="0"/>
              <a:t>	</a:t>
            </a:r>
            <a:r>
              <a:rPr lang="ru-RU" sz="2200" dirty="0"/>
              <a:t>К каким положительным результатам приводит успех?</a:t>
            </a:r>
          </a:p>
        </p:txBody>
      </p:sp>
    </p:spTree>
    <p:extLst>
      <p:ext uri="{BB962C8B-B14F-4D97-AF65-F5344CB8AC3E}">
        <p14:creationId xmlns:p14="http://schemas.microsoft.com/office/powerpoint/2010/main" xmlns="" val="42738520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845" y="1339850"/>
            <a:ext cx="8366125" cy="441325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</a:rPr>
              <a:t>Вдохновение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Активность, бодрость, энтузиазм, положительный настрой и оптимизм.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Лидеры должны уметь так обрисовать будущее, чтобы сотрудники были готовы пойти до конца и приложить все усилия в достижении поставленной цели.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Это гораздо важнее, чем аналитические способности, организационные навыки и настойчивость.  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Это ощущение того, что вы можете изменить мир к лучшему.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Будьте настроены на успех и всегда надейтесь на положительные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8225571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845" y="1320800"/>
            <a:ext cx="8366125" cy="4432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</a:rPr>
              <a:t>Компетентность</a:t>
            </a:r>
            <a:endParaRPr lang="ru-RU" sz="2400" b="1" dirty="0"/>
          </a:p>
          <a:p>
            <a:pPr>
              <a:spcAft>
                <a:spcPts val="1200"/>
              </a:spcAft>
            </a:pPr>
            <a:r>
              <a:rPr lang="ru-RU" sz="2200" dirty="0"/>
              <a:t>Способности к стратегическому планированию и принятию управленческих решений. 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Более высокий уровень профессиональной подготовки лидеров.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Чтобы поддержать идеи другого человека, люди должны считать его грамотным и эффективным.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Лидеры могут привнести значимость, построить доверительные отношения и вселить надежду, но все это имеет значение только тогда, когда организация добивается успешных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3769547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875" y="1339850"/>
            <a:ext cx="8366125" cy="4413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/>
              <a:t>Многомерное определение </a:t>
            </a:r>
            <a:r>
              <a:rPr lang="ru-RU" sz="2200" b="1" dirty="0">
                <a:solidFill>
                  <a:schemeClr val="tx2"/>
                </a:solidFill>
              </a:rPr>
              <a:t>лидерства: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1)</a:t>
            </a:r>
            <a:r>
              <a:rPr lang="en-US" sz="2400" dirty="0"/>
              <a:t>	</a:t>
            </a:r>
            <a:r>
              <a:rPr lang="ru-RU" sz="2400" dirty="0"/>
              <a:t>Честность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2)</a:t>
            </a:r>
            <a:r>
              <a:rPr lang="en-US" sz="2400" dirty="0"/>
              <a:t>	</a:t>
            </a:r>
            <a:r>
              <a:rPr lang="ru-RU" sz="2400" dirty="0"/>
              <a:t>Дальновидность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3)</a:t>
            </a:r>
            <a:r>
              <a:rPr lang="en-US" sz="2400" dirty="0"/>
              <a:t>	</a:t>
            </a:r>
            <a:r>
              <a:rPr lang="ru-RU" sz="2400" dirty="0"/>
              <a:t>Вдохновение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4)</a:t>
            </a:r>
            <a:r>
              <a:rPr lang="en-US" sz="2400" dirty="0"/>
              <a:t>	</a:t>
            </a:r>
            <a:r>
              <a:rPr lang="ru-RU" sz="2400" dirty="0"/>
              <a:t>Компетентность</a:t>
            </a:r>
          </a:p>
          <a:p>
            <a:pPr>
              <a:lnSpc>
                <a:spcPct val="140000"/>
              </a:lnSpc>
            </a:pPr>
            <a:r>
              <a:rPr lang="ru-RU" sz="2200" dirty="0"/>
              <a:t>В основе всех измерений – </a:t>
            </a:r>
            <a:r>
              <a:rPr lang="ru-RU" sz="2200" b="1" dirty="0">
                <a:solidFill>
                  <a:schemeClr val="tx2"/>
                </a:solidFill>
              </a:rPr>
              <a:t>взаимоотношения между людьми</a:t>
            </a:r>
          </a:p>
          <a:p>
            <a:r>
              <a:rPr lang="ru-RU" sz="2200" dirty="0"/>
              <a:t>Чтобы стать </a:t>
            </a:r>
            <a:r>
              <a:rPr lang="ru-RU" sz="2200" b="1" dirty="0">
                <a:solidFill>
                  <a:schemeClr val="tx2"/>
                </a:solidFill>
              </a:rPr>
              <a:t>лидером</a:t>
            </a:r>
            <a:r>
              <a:rPr lang="ru-RU" sz="2200" dirty="0"/>
              <a:t>, нужно преуспеть во всех измерениях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7598999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Основано на статье 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ru-RU" dirty="0"/>
              <a:t>«В чем истинный смысл </a:t>
            </a:r>
            <a:r>
              <a:rPr lang="ru-RU" b="1" dirty="0">
                <a:solidFill>
                  <a:schemeClr val="tx2"/>
                </a:solidFill>
              </a:rPr>
              <a:t>качества продукции»</a:t>
            </a:r>
          </a:p>
          <a:p>
            <a:endParaRPr lang="ru-RU" sz="1800" dirty="0"/>
          </a:p>
          <a:p>
            <a:pPr lvl="4">
              <a:lnSpc>
                <a:spcPct val="50000"/>
              </a:lnSpc>
              <a:buFontTx/>
              <a:buNone/>
            </a:pPr>
            <a:r>
              <a:rPr lang="ru-RU" sz="1800" dirty="0"/>
              <a:t>Автор: Дэвид Гарвин (David Garvin), </a:t>
            </a:r>
          </a:p>
          <a:p>
            <a:pPr lvl="4">
              <a:lnSpc>
                <a:spcPct val="50000"/>
              </a:lnSpc>
              <a:buFontTx/>
              <a:buNone/>
            </a:pPr>
            <a:r>
              <a:rPr lang="ru-RU" sz="1800" dirty="0"/>
              <a:t>Гарвардский Университет</a:t>
            </a:r>
          </a:p>
          <a:p>
            <a:pPr lvl="4">
              <a:lnSpc>
                <a:spcPct val="50000"/>
              </a:lnSpc>
              <a:buFontTx/>
              <a:buNone/>
            </a:pPr>
            <a:r>
              <a:rPr lang="ru-RU" sz="1800" dirty="0"/>
              <a:t>Sloan Management Review</a:t>
            </a:r>
          </a:p>
          <a:p>
            <a:pPr lvl="4">
              <a:lnSpc>
                <a:spcPct val="50000"/>
              </a:lnSpc>
              <a:buFontTx/>
              <a:buNone/>
            </a:pPr>
            <a:r>
              <a:rPr lang="ru-RU" sz="1800" dirty="0"/>
              <a:t>Осень 1984 г.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6" t="2474" r="11237"/>
          <a:stretch>
            <a:fillRect/>
          </a:stretch>
        </p:blipFill>
        <p:spPr bwMode="auto">
          <a:xfrm>
            <a:off x="6344239" y="1333099"/>
            <a:ext cx="2535810" cy="24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2073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качества продукции?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ru-RU" dirty="0"/>
              <a:t>Анализ пяти разных точек зрения: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ru-RU" dirty="0"/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sz="2400" dirty="0"/>
              <a:t>1)</a:t>
            </a:r>
            <a:r>
              <a:rPr lang="en-US" sz="2400" dirty="0"/>
              <a:t>	</a:t>
            </a:r>
            <a:r>
              <a:rPr lang="ru-RU" sz="2400" u="sng" dirty="0"/>
              <a:t>Качество абстрактно</a:t>
            </a:r>
            <a:r>
              <a:rPr lang="ru-RU" sz="2400" dirty="0"/>
              <a:t> – бескомпромиссный стандарт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2) </a:t>
            </a:r>
            <a:r>
              <a:rPr lang="en-US" sz="2400" dirty="0"/>
              <a:t>	</a:t>
            </a:r>
            <a:r>
              <a:rPr lang="ru-RU" sz="2400" u="sng" dirty="0"/>
              <a:t>Качество определяется продуктом</a:t>
            </a:r>
            <a:r>
              <a:rPr lang="ru-RU" sz="2400" dirty="0"/>
              <a:t> - измеряемая          характеристика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3) </a:t>
            </a:r>
            <a:r>
              <a:rPr lang="en-US" sz="2400" dirty="0"/>
              <a:t>	</a:t>
            </a:r>
            <a:r>
              <a:rPr lang="ru-RU" sz="2400" u="sng" dirty="0"/>
              <a:t>Качество определяется пользователем</a:t>
            </a:r>
            <a:r>
              <a:rPr lang="ru-RU" sz="2400" dirty="0"/>
              <a:t> - способность удовлетворить потребности потребителя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4) </a:t>
            </a:r>
            <a:r>
              <a:rPr lang="en-US" sz="2400" dirty="0"/>
              <a:t>	</a:t>
            </a:r>
            <a:r>
              <a:rPr lang="ru-RU" sz="2400" u="sng" dirty="0"/>
              <a:t>Качество определяется производственным процессом</a:t>
            </a:r>
            <a:r>
              <a:rPr lang="ru-RU" sz="2400" dirty="0"/>
              <a:t> - соответствие спецификациям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5) </a:t>
            </a:r>
            <a:r>
              <a:rPr lang="en-US" sz="2400" dirty="0"/>
              <a:t>	</a:t>
            </a:r>
            <a:r>
              <a:rPr lang="ru-RU" sz="2400" u="sng" dirty="0"/>
              <a:t>Качество отражает ценность </a:t>
            </a:r>
            <a:r>
              <a:rPr lang="ru-RU" sz="2400" dirty="0"/>
              <a:t>- превосходство товара по приемлемой цене</a:t>
            </a:r>
            <a:endParaRPr lang="ru-RU" sz="2400" u="sng" dirty="0"/>
          </a:p>
          <a:p>
            <a:pPr>
              <a:lnSpc>
                <a:spcPct val="130000"/>
              </a:lnSpc>
            </a:pPr>
            <a:r>
              <a:rPr lang="ru-RU" dirty="0"/>
              <a:t>Вывод: </a:t>
            </a:r>
            <a:r>
              <a:rPr lang="ru-RU" dirty="0">
                <a:solidFill>
                  <a:schemeClr val="tx2"/>
                </a:solidFill>
              </a:rPr>
              <a:t>качество</a:t>
            </a:r>
            <a:r>
              <a:rPr lang="ru-RU" dirty="0"/>
              <a:t> имеет несколько измерений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961002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качества продукции?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875" y="1168400"/>
            <a:ext cx="8366125" cy="4775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Многомерное определение качества согласно Д. Гарвину: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sz="2400" dirty="0"/>
              <a:t>1)</a:t>
            </a:r>
            <a:r>
              <a:rPr lang="en-US" sz="2400" dirty="0"/>
              <a:t>	</a:t>
            </a:r>
            <a:r>
              <a:rPr lang="ru-RU" sz="2400" dirty="0"/>
              <a:t>Производительность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sz="2400" dirty="0"/>
              <a:t> </a:t>
            </a:r>
            <a:r>
              <a:rPr lang="en-US" sz="2400" dirty="0"/>
              <a:t>	</a:t>
            </a:r>
            <a:r>
              <a:rPr lang="ru-RU" sz="2400" dirty="0"/>
              <a:t>2)</a:t>
            </a:r>
            <a:r>
              <a:rPr lang="en-US" sz="2400" dirty="0"/>
              <a:t>	</a:t>
            </a:r>
            <a:r>
              <a:rPr lang="ru-RU" sz="2400" dirty="0"/>
              <a:t>Функционал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3)</a:t>
            </a:r>
            <a:r>
              <a:rPr lang="en-US" sz="2400" dirty="0"/>
              <a:t>	</a:t>
            </a:r>
            <a:r>
              <a:rPr lang="ru-RU" sz="2400" dirty="0"/>
              <a:t>Надежность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4)</a:t>
            </a:r>
            <a:r>
              <a:rPr lang="en-US" sz="2400" dirty="0"/>
              <a:t>	</a:t>
            </a:r>
            <a:r>
              <a:rPr lang="ru-RU" sz="2400" dirty="0"/>
              <a:t>Соответствие стандартам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5)</a:t>
            </a:r>
            <a:r>
              <a:rPr lang="en-US" sz="2400" dirty="0"/>
              <a:t>	</a:t>
            </a:r>
            <a:r>
              <a:rPr lang="ru-RU" sz="2400" dirty="0"/>
              <a:t>Долговечность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6)</a:t>
            </a:r>
            <a:r>
              <a:rPr lang="en-US" sz="2400" dirty="0"/>
              <a:t>	</a:t>
            </a:r>
            <a:r>
              <a:rPr lang="ru-RU" sz="2400" dirty="0"/>
              <a:t>Удобство технического обслуживания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7)</a:t>
            </a:r>
            <a:r>
              <a:rPr lang="en-US" sz="2400" dirty="0"/>
              <a:t>	</a:t>
            </a:r>
            <a:r>
              <a:rPr lang="ru-RU" sz="2400" dirty="0"/>
              <a:t>Эстетика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8)</a:t>
            </a:r>
            <a:r>
              <a:rPr lang="en-US" sz="2400" dirty="0"/>
              <a:t>	</a:t>
            </a:r>
            <a:r>
              <a:rPr lang="ru-RU" sz="2400" dirty="0"/>
              <a:t>Предполагаемое качество</a:t>
            </a:r>
          </a:p>
          <a:p>
            <a:pPr>
              <a:lnSpc>
                <a:spcPct val="110000"/>
              </a:lnSpc>
            </a:pPr>
            <a:r>
              <a:rPr lang="ru-RU" dirty="0"/>
              <a:t>Чтобы стать лидером на рынке по </a:t>
            </a:r>
            <a:r>
              <a:rPr lang="ru-RU" b="1" dirty="0">
                <a:solidFill>
                  <a:schemeClr val="tx2"/>
                </a:solidFill>
              </a:rPr>
              <a:t>качеству</a:t>
            </a:r>
            <a:r>
              <a:rPr lang="ru-RU" dirty="0"/>
              <a:t>, нужно занять первую позицию во всех восьми измерениях </a:t>
            </a:r>
          </a:p>
        </p:txBody>
      </p:sp>
    </p:spTree>
    <p:extLst>
      <p:ext uri="{BB962C8B-B14F-4D97-AF65-F5344CB8AC3E}">
        <p14:creationId xmlns:p14="http://schemas.microsoft.com/office/powerpoint/2010/main" xmlns="" val="20580079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dirty="0"/>
              <a:t>Анализ пяти разных точек зрения:</a:t>
            </a:r>
          </a:p>
          <a:p>
            <a:pPr>
              <a:lnSpc>
                <a:spcPct val="11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1)  Характеристики лидера, которым восхищаются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2)  Потребности сотрудников организации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3)  Определение основных ценностей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4)  Качества успешного лидера</a:t>
            </a:r>
          </a:p>
          <a:p>
            <a:pPr>
              <a:lnSpc>
                <a:spcPct val="5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5)  Проведение глобальных опросов</a:t>
            </a:r>
          </a:p>
          <a:p>
            <a:pPr>
              <a:lnSpc>
                <a:spcPct val="150000"/>
              </a:lnSpc>
            </a:pPr>
            <a:r>
              <a:rPr lang="ru-RU" dirty="0"/>
              <a:t>Вывод: </a:t>
            </a:r>
            <a:r>
              <a:rPr lang="ru-RU" b="1" dirty="0">
                <a:solidFill>
                  <a:schemeClr val="tx2"/>
                </a:solidFill>
              </a:rPr>
              <a:t>лидерство</a:t>
            </a:r>
            <a:r>
              <a:rPr lang="ru-RU" dirty="0"/>
              <a:t> имеет несколько измерений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026203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dirty="0"/>
              <a:t>Анализ различных источников: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ru-RU" sz="800" dirty="0"/>
          </a:p>
          <a:p>
            <a:pPr lvl="1">
              <a:lnSpc>
                <a:spcPct val="65000"/>
              </a:lnSpc>
              <a:spcAft>
                <a:spcPts val="1200"/>
              </a:spcAft>
            </a:pPr>
            <a:r>
              <a:rPr lang="ru-RU" sz="2400" dirty="0"/>
              <a:t>Консультационная фирма Korn / Ferry</a:t>
            </a:r>
          </a:p>
          <a:p>
            <a:pPr lvl="1">
              <a:lnSpc>
                <a:spcPct val="65000"/>
              </a:lnSpc>
              <a:spcAft>
                <a:spcPts val="1200"/>
              </a:spcAft>
            </a:pPr>
            <a:r>
              <a:rPr lang="ru-RU" sz="2400" dirty="0"/>
              <a:t>Аспирантура Колумбийского Университета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ru-RU" sz="2400" dirty="0"/>
              <a:t>Глобальный индекс благоприятности условий труда офисных сотрудников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ru-RU" sz="2400" dirty="0"/>
              <a:t>Организация по исследованию общественного мнения Louis Harris and Associates</a:t>
            </a:r>
          </a:p>
          <a:p>
            <a:pPr lvl="1">
              <a:lnSpc>
                <a:spcPct val="65000"/>
              </a:lnSpc>
              <a:spcAft>
                <a:spcPts val="1200"/>
              </a:spcAft>
            </a:pPr>
            <a:r>
              <a:rPr lang="ru-RU" sz="2400" dirty="0"/>
              <a:t>Американская ассоциация по менеджменту</a:t>
            </a:r>
          </a:p>
          <a:p>
            <a:pPr lvl="1">
              <a:lnSpc>
                <a:spcPct val="65000"/>
              </a:lnSpc>
              <a:spcAft>
                <a:spcPts val="1200"/>
              </a:spcAft>
            </a:pPr>
            <a:r>
              <a:rPr lang="ru-RU" sz="2400" dirty="0"/>
              <a:t>Институт федеральной исполнительной власти США</a:t>
            </a:r>
          </a:p>
          <a:p>
            <a:pPr>
              <a:lnSpc>
                <a:spcPct val="205000"/>
              </a:lnSpc>
            </a:pPr>
            <a:r>
              <a:rPr lang="ru-RU" dirty="0"/>
              <a:t>Вывод: </a:t>
            </a:r>
            <a:r>
              <a:rPr lang="ru-RU" b="1" dirty="0">
                <a:solidFill>
                  <a:schemeClr val="tx2"/>
                </a:solidFill>
              </a:rPr>
              <a:t>лидерство</a:t>
            </a:r>
            <a:r>
              <a:rPr lang="ru-RU" dirty="0"/>
              <a:t> имеет несколько измерений</a:t>
            </a:r>
            <a:r>
              <a:rPr lang="en-US" dirty="0"/>
              <a:t>	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12509883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dirty="0"/>
              <a:t>Основные </a:t>
            </a:r>
            <a:r>
              <a:rPr lang="ru-RU" b="1" dirty="0">
                <a:solidFill>
                  <a:schemeClr val="tx2"/>
                </a:solidFill>
              </a:rPr>
              <a:t>потребности </a:t>
            </a:r>
            <a:r>
              <a:rPr lang="ru-RU" dirty="0"/>
              <a:t>сотрудников организации: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sz="2400" dirty="0"/>
              <a:t>1)</a:t>
            </a:r>
            <a:r>
              <a:rPr lang="en-US" sz="2400" dirty="0"/>
              <a:t>	</a:t>
            </a:r>
            <a:r>
              <a:rPr lang="ru-RU" sz="2400" dirty="0"/>
              <a:t>Доверие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2)</a:t>
            </a:r>
            <a:r>
              <a:rPr lang="en-US" sz="2400" dirty="0"/>
              <a:t>	</a:t>
            </a:r>
            <a:r>
              <a:rPr lang="ru-RU" sz="2400" dirty="0"/>
              <a:t>Значимость и целенаправленность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3)</a:t>
            </a:r>
            <a:r>
              <a:rPr lang="en-US" sz="2400" dirty="0"/>
              <a:t>	</a:t>
            </a:r>
            <a:r>
              <a:rPr lang="ru-RU" sz="2400" dirty="0"/>
              <a:t>Надежда и оптимизм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ru-RU" sz="2400" dirty="0"/>
              <a:t>4)</a:t>
            </a:r>
            <a:r>
              <a:rPr lang="en-US" sz="2400" dirty="0"/>
              <a:t>	</a:t>
            </a:r>
            <a:r>
              <a:rPr lang="ru-RU" sz="2400" dirty="0"/>
              <a:t>Результаты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40000"/>
              </a:lnSpc>
            </a:pPr>
            <a:r>
              <a:rPr lang="ru-RU" dirty="0"/>
              <a:t>В основе всех измерений – </a:t>
            </a:r>
            <a:r>
              <a:rPr lang="ru-RU" b="1" dirty="0">
                <a:solidFill>
                  <a:schemeClr val="tx2"/>
                </a:solidFill>
              </a:rPr>
              <a:t>взаимоотношения между людьми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518025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06500"/>
            <a:ext cx="8648700" cy="53054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dirty="0"/>
              <a:t>Многомерное определение </a:t>
            </a:r>
            <a:r>
              <a:rPr lang="ru-RU" sz="2400" b="1" dirty="0">
                <a:solidFill>
                  <a:schemeClr val="tx2"/>
                </a:solidFill>
              </a:rPr>
              <a:t>лидерства: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endParaRPr lang="ru-RU" sz="500" dirty="0"/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400" dirty="0"/>
              <a:t>	</a:t>
            </a:r>
            <a:r>
              <a:rPr lang="ru-RU" sz="2400" dirty="0"/>
              <a:t>1)</a:t>
            </a:r>
            <a:r>
              <a:rPr lang="en-US" sz="2400" dirty="0"/>
              <a:t>	</a:t>
            </a:r>
            <a:r>
              <a:rPr lang="ru-RU" sz="2400" dirty="0"/>
              <a:t>Честность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400" dirty="0"/>
              <a:t>	</a:t>
            </a:r>
            <a:r>
              <a:rPr lang="ru-RU" sz="2400" dirty="0"/>
              <a:t>2)</a:t>
            </a:r>
            <a:r>
              <a:rPr lang="en-US" sz="2400" dirty="0"/>
              <a:t>	</a:t>
            </a:r>
            <a:r>
              <a:rPr lang="ru-RU" sz="2400" dirty="0"/>
              <a:t>Дальновидность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400" dirty="0"/>
              <a:t>	</a:t>
            </a:r>
            <a:r>
              <a:rPr lang="ru-RU" sz="2400" dirty="0"/>
              <a:t>3)</a:t>
            </a:r>
            <a:r>
              <a:rPr lang="en-US" sz="2400" dirty="0"/>
              <a:t>	</a:t>
            </a:r>
            <a:r>
              <a:rPr lang="ru-RU" sz="2400" dirty="0"/>
              <a:t>Вдохновение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sz="2400" dirty="0"/>
              <a:t>	</a:t>
            </a:r>
            <a:r>
              <a:rPr lang="ru-RU" sz="2400" dirty="0"/>
              <a:t>4)</a:t>
            </a:r>
            <a:r>
              <a:rPr lang="en-US" sz="2400" dirty="0"/>
              <a:t>	</a:t>
            </a:r>
            <a:r>
              <a:rPr lang="ru-RU" sz="2400" dirty="0"/>
              <a:t>Компетентность</a:t>
            </a:r>
          </a:p>
          <a:p>
            <a:pPr>
              <a:lnSpc>
                <a:spcPct val="180000"/>
              </a:lnSpc>
            </a:pPr>
            <a:r>
              <a:rPr lang="ru-RU" dirty="0"/>
              <a:t>В основе всех измерений – </a:t>
            </a:r>
            <a:r>
              <a:rPr lang="ru-RU" b="1" dirty="0">
                <a:solidFill>
                  <a:schemeClr val="tx2"/>
                </a:solidFill>
              </a:rPr>
              <a:t>взаимоотношения между людьми</a:t>
            </a:r>
            <a:endParaRPr lang="ru-RU" b="1" dirty="0"/>
          </a:p>
          <a:p>
            <a:r>
              <a:rPr lang="ru-RU" dirty="0"/>
              <a:t>Чтобы стать </a:t>
            </a:r>
            <a:r>
              <a:rPr lang="ru-RU" b="1" dirty="0">
                <a:solidFill>
                  <a:schemeClr val="tx2"/>
                </a:solidFill>
              </a:rPr>
              <a:t>лидером</a:t>
            </a:r>
            <a:r>
              <a:rPr lang="ru-RU" dirty="0"/>
              <a:t>, нужно преуспеть во всех измерениях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317791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В чем истинный смысл лидерства?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874" y="1206500"/>
            <a:ext cx="8896639" cy="4546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Многомерное определение </a:t>
            </a:r>
            <a:r>
              <a:rPr lang="ru-RU" b="1" dirty="0">
                <a:solidFill>
                  <a:schemeClr val="tx2"/>
                </a:solidFill>
              </a:rPr>
              <a:t>лидерства: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ru-RU" dirty="0"/>
              <a:t>1)</a:t>
            </a:r>
            <a:r>
              <a:rPr lang="en-US" dirty="0"/>
              <a:t>	</a:t>
            </a:r>
            <a:r>
              <a:rPr lang="ru-RU" b="1" dirty="0">
                <a:solidFill>
                  <a:schemeClr val="tx2"/>
                </a:solidFill>
              </a:rPr>
              <a:t>Честность</a:t>
            </a:r>
            <a:r>
              <a:rPr lang="ru-RU" dirty="0"/>
              <a:t> - отношения, основанные на доверии и взаимоуважении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ru-RU" dirty="0"/>
              <a:t>2)</a:t>
            </a:r>
            <a:r>
              <a:rPr lang="en-US" dirty="0"/>
              <a:t>	</a:t>
            </a:r>
            <a:r>
              <a:rPr lang="ru-RU" b="1" dirty="0">
                <a:solidFill>
                  <a:schemeClr val="tx2"/>
                </a:solidFill>
              </a:rPr>
              <a:t>Дальновидность</a:t>
            </a:r>
            <a:r>
              <a:rPr lang="ru-RU" dirty="0"/>
              <a:t> - понимание цели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ru-RU" dirty="0"/>
              <a:t>3)</a:t>
            </a:r>
            <a:r>
              <a:rPr lang="en-US" dirty="0"/>
              <a:t>	</a:t>
            </a:r>
            <a:r>
              <a:rPr lang="ru-RU" b="1" dirty="0">
                <a:solidFill>
                  <a:schemeClr val="tx2"/>
                </a:solidFill>
              </a:rPr>
              <a:t>Вдохновение</a:t>
            </a:r>
            <a:r>
              <a:rPr lang="ru-RU" dirty="0"/>
              <a:t> - смелость и уверенность в успехе 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ru-RU" dirty="0"/>
              <a:t>4)</a:t>
            </a:r>
            <a:r>
              <a:rPr lang="en-US" dirty="0"/>
              <a:t>	</a:t>
            </a:r>
            <a:r>
              <a:rPr lang="ru-RU" b="1" dirty="0">
                <a:solidFill>
                  <a:schemeClr val="tx2"/>
                </a:solidFill>
              </a:rPr>
              <a:t>Компетентность</a:t>
            </a:r>
            <a:r>
              <a:rPr lang="ru-RU" dirty="0"/>
              <a:t> - стремление к действиям, готовность к рискам, любознательность и твердость убеждений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  <a:tabLst>
                <a:tab pos="517525" algn="l"/>
              </a:tabLst>
            </a:pPr>
            <a:endParaRPr lang="ru-RU" sz="1800" dirty="0"/>
          </a:p>
          <a:p>
            <a:pPr>
              <a:lnSpc>
                <a:spcPct val="75000"/>
              </a:lnSpc>
            </a:pPr>
            <a:r>
              <a:rPr lang="ru-RU" dirty="0"/>
              <a:t>В основе всех измерений – </a:t>
            </a:r>
            <a:r>
              <a:rPr lang="ru-RU" b="1" dirty="0">
                <a:solidFill>
                  <a:schemeClr val="tx2"/>
                </a:solidFill>
              </a:rPr>
              <a:t>взаимоотношения между людьми</a:t>
            </a:r>
            <a:endParaRPr lang="ru-RU" b="1" dirty="0"/>
          </a:p>
          <a:p>
            <a:pPr>
              <a:lnSpc>
                <a:spcPct val="75000"/>
              </a:lnSpc>
            </a:pPr>
            <a:r>
              <a:rPr lang="ru-RU" dirty="0"/>
              <a:t>Чтобы стать </a:t>
            </a:r>
            <a:r>
              <a:rPr lang="ru-RU" b="1" dirty="0">
                <a:solidFill>
                  <a:schemeClr val="tx2"/>
                </a:solidFill>
              </a:rPr>
              <a:t>лидером</a:t>
            </a:r>
            <a:r>
              <a:rPr lang="ru-RU" dirty="0"/>
              <a:t>, нужно преуспеть во всех измерениях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92445383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6.05.04"/>
  <p:tag name="AS_TITLE" val="Aspose.Slides for .NET 4.0"/>
  <p:tag name="AS_VERSION" val="16.4.0.0"/>
</p:tagLst>
</file>

<file path=ppt/theme/theme1.xml><?xml version="1.0" encoding="utf-8"?>
<a:theme xmlns:a="http://schemas.openxmlformats.org/drawingml/2006/main" name="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7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TEMPLATE - Planning Presentatons 2007 v2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Emerson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2_Default Design 2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B1D50"/>
      </a:accent4>
      <a:accent5>
        <a:srgbClr val="FFFFCA"/>
      </a:accent5>
      <a:accent6>
        <a:srgbClr val="E70000"/>
      </a:accent6>
      <a:hlink>
        <a:srgbClr val="0099CC"/>
      </a:hlink>
      <a:folHlink>
        <a:srgbClr val="99CCFF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FFFFCA"/>
        </a:accent5>
        <a:accent6>
          <a:srgbClr val="E70000"/>
        </a:accent6>
        <a:hlink>
          <a:srgbClr val="0099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9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8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Design">
  <a:themeElements>
    <a:clrScheme name="2_Default Design 2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B1D50"/>
      </a:accent4>
      <a:accent5>
        <a:srgbClr val="FFFFCA"/>
      </a:accent5>
      <a:accent6>
        <a:srgbClr val="E70000"/>
      </a:accent6>
      <a:hlink>
        <a:srgbClr val="0099CC"/>
      </a:hlink>
      <a:folHlink>
        <a:srgbClr val="99CCFF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CC00"/>
          </a:buClr>
          <a:buSzPct val="125000"/>
          <a:buFont typeface="Wingdings" pitchFamily="2" charset="2"/>
          <a:buChar char="ü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CC00"/>
          </a:buClr>
          <a:buSzPct val="125000"/>
          <a:buFont typeface="Wingdings" pitchFamily="2" charset="2"/>
          <a:buChar char="ü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FFFFCA"/>
        </a:accent5>
        <a:accent6>
          <a:srgbClr val="E70000"/>
        </a:accent6>
        <a:hlink>
          <a:srgbClr val="0099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Default Design">
  <a:themeElements>
    <a:clrScheme name="2_Default Design 2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B1D50"/>
      </a:accent4>
      <a:accent5>
        <a:srgbClr val="FFFFCA"/>
      </a:accent5>
      <a:accent6>
        <a:srgbClr val="E70000"/>
      </a:accent6>
      <a:hlink>
        <a:srgbClr val="0099CC"/>
      </a:hlink>
      <a:folHlink>
        <a:srgbClr val="99CCFF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FFFFCA"/>
        </a:accent5>
        <a:accent6>
          <a:srgbClr val="E70000"/>
        </a:accent6>
        <a:hlink>
          <a:srgbClr val="0099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0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Emerson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1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4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Default Design">
  <a:themeElements>
    <a:clrScheme name="2_Default Design 2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B1D50"/>
      </a:accent4>
      <a:accent5>
        <a:srgbClr val="FFFFCA"/>
      </a:accent5>
      <a:accent6>
        <a:srgbClr val="E70000"/>
      </a:accent6>
      <a:hlink>
        <a:srgbClr val="0099CC"/>
      </a:hlink>
      <a:folHlink>
        <a:srgbClr val="99CCFF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FFFFCA"/>
        </a:accent5>
        <a:accent6>
          <a:srgbClr val="E70000"/>
        </a:accent6>
        <a:hlink>
          <a:srgbClr val="0099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3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TEMPLATE - Planning Presentatons 2007 v2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Default Design">
  <a:themeElements>
    <a:clrScheme name="Emerson 2015 Template 09.15">
      <a:dk1>
        <a:srgbClr val="3F4040"/>
      </a:dk1>
      <a:lt1>
        <a:srgbClr val="FFFFFF"/>
      </a:lt1>
      <a:dk2>
        <a:srgbClr val="004B8D"/>
      </a:dk2>
      <a:lt2>
        <a:srgbClr val="959797"/>
      </a:lt2>
      <a:accent1>
        <a:srgbClr val="004B8D"/>
      </a:accent1>
      <a:accent2>
        <a:srgbClr val="62BB46"/>
      </a:accent2>
      <a:accent3>
        <a:srgbClr val="00A4D2"/>
      </a:accent3>
      <a:accent4>
        <a:srgbClr val="FFCF22"/>
      </a:accent4>
      <a:accent5>
        <a:srgbClr val="F79428"/>
      </a:accent5>
      <a:accent6>
        <a:srgbClr val="6E298D"/>
      </a:accent6>
      <a:hlink>
        <a:srgbClr val="00AA7E"/>
      </a:hlink>
      <a:folHlink>
        <a:srgbClr val="D3124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  <a:effectLst/>
      </a:spPr>
      <a:bodyPr wrap="square"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dirty="0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 eaLnBrk="0" hangingPunct="0">
          <a:lnSpc>
            <a:spcPct val="105000"/>
          </a:lnSpc>
          <a:defRPr sz="20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Default Design">
  <a:themeElements>
    <a:clrScheme name="2_Default Design 2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B1D50"/>
      </a:accent4>
      <a:accent5>
        <a:srgbClr val="FFFFCA"/>
      </a:accent5>
      <a:accent6>
        <a:srgbClr val="E70000"/>
      </a:accent6>
      <a:hlink>
        <a:srgbClr val="0099CC"/>
      </a:hlink>
      <a:folHlink>
        <a:srgbClr val="99CCFF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FFFFCA"/>
        </a:accent5>
        <a:accent6>
          <a:srgbClr val="E70000"/>
        </a:accent6>
        <a:hlink>
          <a:srgbClr val="0099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 - Planning Presentatons 2007 v2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 - Planning Presentatons 2007 v2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2_Default Design 2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B1D50"/>
      </a:accent4>
      <a:accent5>
        <a:srgbClr val="FFFFCA"/>
      </a:accent5>
      <a:accent6>
        <a:srgbClr val="E70000"/>
      </a:accent6>
      <a:hlink>
        <a:srgbClr val="0099CC"/>
      </a:hlink>
      <a:folHlink>
        <a:srgbClr val="99CCFF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FFFFCA"/>
        </a:accent5>
        <a:accent6>
          <a:srgbClr val="E70000"/>
        </a:accent6>
        <a:hlink>
          <a:srgbClr val="0099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4AEE3A51A49FDA42A60157DB66AD737200B965EBEA9C6B1243B02FAB0B6F5CC8A1" ma:contentTypeVersion="1" ma:contentTypeDescription="Creates a New PowerPoint Document" ma:contentTypeScope="" ma:versionID="2d69cb90de0a74ee38b5f25ce6db7d8a">
  <xsd:schema xmlns:xsd="http://www.w3.org/2001/XMLSchema" xmlns:p="http://schemas.microsoft.com/office/2006/metadata/properties" targetNamespace="http://schemas.microsoft.com/office/2006/metadata/properties" ma:root="true" ma:fieldsID="7dccf0530a05a1b0d27cadb9b52399c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AC4341-7A79-4DE2-820B-B6DC48367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E8490B9-1887-4D17-B50D-A1B68F4FF8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45F90-7E38-4044-A8FE-1E21326453BD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Emerson Theme</Template>
  <TotalTime>0</TotalTime>
  <Words>528</Words>
  <Application>Microsoft Office PowerPoint</Application>
  <PresentationFormat>Экран (4:3)</PresentationFormat>
  <Paragraphs>176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17</vt:i4>
      </vt:variant>
    </vt:vector>
  </HeadingPairs>
  <TitlesOfParts>
    <vt:vector size="44" baseType="lpstr">
      <vt:lpstr>Emerson Theme</vt:lpstr>
      <vt:lpstr>1_Emerson Theme</vt:lpstr>
      <vt:lpstr>11_Default Design</vt:lpstr>
      <vt:lpstr>TEMPLATE - Planning Presentatons 2007 v2</vt:lpstr>
      <vt:lpstr>1_TEMPLATE - Planning Presentatons 2007 v2</vt:lpstr>
      <vt:lpstr>13_Emerson Theme</vt:lpstr>
      <vt:lpstr>8_Emerson Theme</vt:lpstr>
      <vt:lpstr>9_Emerson Theme</vt:lpstr>
      <vt:lpstr>2_Default Design</vt:lpstr>
      <vt:lpstr>12_Emerson Theme</vt:lpstr>
      <vt:lpstr>23_Emerson Theme</vt:lpstr>
      <vt:lpstr>27_Emerson Theme</vt:lpstr>
      <vt:lpstr>2_TEMPLATE - Planning Presentatons 2007 v2</vt:lpstr>
      <vt:lpstr>2_Emerson</vt:lpstr>
      <vt:lpstr>12_Default Design</vt:lpstr>
      <vt:lpstr>29_Emerson Theme</vt:lpstr>
      <vt:lpstr>28_Emerson Theme</vt:lpstr>
      <vt:lpstr>6_Default Design</vt:lpstr>
      <vt:lpstr>10_Default Design</vt:lpstr>
      <vt:lpstr>30_Emerson Theme</vt:lpstr>
      <vt:lpstr>3_Emerson</vt:lpstr>
      <vt:lpstr>31_Emerson Theme</vt:lpstr>
      <vt:lpstr>54_Emerson Theme</vt:lpstr>
      <vt:lpstr>7_Default Design</vt:lpstr>
      <vt:lpstr>53_Emerson Theme</vt:lpstr>
      <vt:lpstr>3_TEMPLATE - Planning Presentatons 2007 v2</vt:lpstr>
      <vt:lpstr>Default Design</vt:lpstr>
      <vt:lpstr>Слайд 1</vt:lpstr>
      <vt:lpstr>В чем истинный смысл лидерства?</vt:lpstr>
      <vt:lpstr>В чем истинный смысл качества продукции?</vt:lpstr>
      <vt:lpstr>В чем истинный смысл качества продукции?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  <vt:lpstr>В чем истинный смысл лидерства?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2016-10-05T15:32:41Z</cp:lastPrinted>
  <dcterms:created xsi:type="dcterms:W3CDTF">2016-10-05T15:32:41Z</dcterms:created>
  <dcterms:modified xsi:type="dcterms:W3CDTF">2016-10-19T05:24:03Z</dcterms:modified>
</cp:coreProperties>
</file>